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Lst>
  <p:notesMasterIdLst>
    <p:notesMasterId r:id="rId30"/>
  </p:notesMasterIdLst>
  <p:sldIdLst>
    <p:sldId id="280" r:id="rId3"/>
    <p:sldId id="282" r:id="rId4"/>
    <p:sldId id="256" r:id="rId5"/>
    <p:sldId id="257" r:id="rId6"/>
    <p:sldId id="278" r:id="rId7"/>
    <p:sldId id="258" r:id="rId8"/>
    <p:sldId id="279" r:id="rId9"/>
    <p:sldId id="259" r:id="rId10"/>
    <p:sldId id="266" r:id="rId11"/>
    <p:sldId id="264" r:id="rId12"/>
    <p:sldId id="265" r:id="rId13"/>
    <p:sldId id="260" r:id="rId14"/>
    <p:sldId id="261" r:id="rId15"/>
    <p:sldId id="262" r:id="rId16"/>
    <p:sldId id="263" r:id="rId17"/>
    <p:sldId id="268" r:id="rId18"/>
    <p:sldId id="267" r:id="rId19"/>
    <p:sldId id="269" r:id="rId20"/>
    <p:sldId id="270" r:id="rId21"/>
    <p:sldId id="271" r:id="rId22"/>
    <p:sldId id="272" r:id="rId23"/>
    <p:sldId id="283" r:id="rId24"/>
    <p:sldId id="273" r:id="rId25"/>
    <p:sldId id="284" r:id="rId26"/>
    <p:sldId id="274" r:id="rId27"/>
    <p:sldId id="276" r:id="rId28"/>
    <p:sldId id="275" r:id="rId29"/>
  </p:sldIdLst>
  <p:sldSz cx="12192000" cy="68580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58" autoAdjust="0"/>
  </p:normalViewPr>
  <p:slideViewPr>
    <p:cSldViewPr snapToGrid="0" snapToObjects="1">
      <p:cViewPr varScale="1">
        <p:scale>
          <a:sx n="89" d="100"/>
          <a:sy n="89" d="100"/>
        </p:scale>
        <p:origin x="-1232"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3238"/>
          </a:xfrm>
          <a:prstGeom prst="rect">
            <a:avLst/>
          </a:prstGeom>
        </p:spPr>
        <p:txBody>
          <a:bodyPr vert="horz" lIns="91440" tIns="45720" rIns="91440" bIns="45720" rtlCol="0"/>
          <a:lstStyle>
            <a:lvl1pPr algn="r">
              <a:defRPr sz="1200"/>
            </a:lvl1pPr>
          </a:lstStyle>
          <a:p>
            <a:fld id="{A26A337C-A668-404D-B122-FA0DFD1515E7}" type="datetimeFigureOut">
              <a:rPr lang="en-US" smtClean="0"/>
              <a:t>5/25/21</a:t>
            </a:fld>
            <a:endParaRPr lang="en-US"/>
          </a:p>
        </p:txBody>
      </p:sp>
      <p:sp>
        <p:nvSpPr>
          <p:cNvPr id="4" name="Slide Image Placeholder 3"/>
          <p:cNvSpPr>
            <a:spLocks noGrp="1" noRot="1" noChangeAspect="1"/>
          </p:cNvSpPr>
          <p:nvPr>
            <p:ph type="sldImg" idx="2"/>
          </p:nvPr>
        </p:nvSpPr>
        <p:spPr>
          <a:xfrm>
            <a:off x="533400" y="754063"/>
            <a:ext cx="67056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778375"/>
            <a:ext cx="6216650" cy="4525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3238"/>
          </a:xfrm>
          <a:prstGeom prst="rect">
            <a:avLst/>
          </a:prstGeom>
        </p:spPr>
        <p:txBody>
          <a:bodyPr vert="horz" lIns="91440" tIns="45720" rIns="91440" bIns="45720" rtlCol="0" anchor="b"/>
          <a:lstStyle>
            <a:lvl1pPr algn="r">
              <a:defRPr sz="1200"/>
            </a:lvl1pPr>
          </a:lstStyle>
          <a:p>
            <a:fld id="{CB724A65-1F03-7D4D-8438-28AE3CC70C82}" type="slidenum">
              <a:rPr lang="en-US" smtClean="0"/>
              <a:t>‹#›</a:t>
            </a:fld>
            <a:endParaRPr lang="en-US"/>
          </a:p>
        </p:txBody>
      </p:sp>
    </p:spTree>
    <p:extLst>
      <p:ext uri="{BB962C8B-B14F-4D97-AF65-F5344CB8AC3E}">
        <p14:creationId xmlns:p14="http://schemas.microsoft.com/office/powerpoint/2010/main" val="16920996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 about</a:t>
            </a:r>
            <a:r>
              <a:rPr lang="en-US" baseline="0" dirty="0" smtClean="0"/>
              <a:t> creating the biomass layer for the model.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a:t>
            </a:fld>
            <a:endParaRPr lang="en-US"/>
          </a:p>
        </p:txBody>
      </p:sp>
    </p:spTree>
    <p:extLst>
      <p:ext uri="{BB962C8B-B14F-4D97-AF65-F5344CB8AC3E}">
        <p14:creationId xmlns:p14="http://schemas.microsoft.com/office/powerpoint/2010/main" val="26751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plot in Gonaives has 26 Mg/ha AGB. As you can see, it has widely spaced trees with thin trunks and a low canopy. It appears to have consistent tree cover, but it has very low biomass.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10</a:t>
            </a:fld>
            <a:endParaRPr lang="en-US"/>
          </a:p>
        </p:txBody>
      </p:sp>
    </p:spTree>
    <p:extLst>
      <p:ext uri="{BB962C8B-B14F-4D97-AF65-F5344CB8AC3E}">
        <p14:creationId xmlns:p14="http://schemas.microsoft.com/office/powerpoint/2010/main" val="255399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 </a:t>
            </a:r>
            <a:r>
              <a:rPr lang="en-US" dirty="0" err="1" smtClean="0"/>
              <a:t>Deluger</a:t>
            </a:r>
            <a:r>
              <a:rPr lang="en-US" baseline="0" dirty="0" smtClean="0"/>
              <a:t> has 18 Mg/ha. It appears to be mostly bare land with scattered trees. The survey recorded 35 trees over an area of ___ ha.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11</a:t>
            </a:fld>
            <a:endParaRPr lang="en-US"/>
          </a:p>
        </p:txBody>
      </p:sp>
    </p:spTree>
    <p:extLst>
      <p:ext uri="{BB962C8B-B14F-4D97-AF65-F5344CB8AC3E}">
        <p14:creationId xmlns:p14="http://schemas.microsoft.com/office/powerpoint/2010/main" val="1896407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I’ll talk about how we use these biomass measurements from 36 sites to create a map of biomass for the entire island. </a:t>
            </a:r>
          </a:p>
          <a:p>
            <a:endParaRPr lang="en-US" dirty="0" smtClean="0"/>
          </a:p>
          <a:p>
            <a:r>
              <a:rPr lang="en-US" dirty="0" smtClean="0"/>
              <a:t>We</a:t>
            </a:r>
            <a:r>
              <a:rPr lang="en-US" baseline="0" dirty="0" smtClean="0"/>
              <a:t> are able to use radar imagery to “detect” biomass. The long wave-lengths of radar (especially around 24 cm wavelengths) ignore leaves and clouds and reflect off structures, such as tree trunks and thick branches. The radar reflectance values are called backscatter, which can be viewed as images.  Thus, the backscatter images are brighter in areas with more trees and darker in flat tree-less areas as we can see in the example in the bottom right (yellow is greater backscatter). </a:t>
            </a:r>
          </a:p>
          <a:p>
            <a:endParaRPr lang="en-US" baseline="0" dirty="0" smtClean="0"/>
          </a:p>
          <a:p>
            <a:r>
              <a:rPr lang="en-US" baseline="0" dirty="0" smtClean="0"/>
              <a:t>The data we use for this project are from the Japanese Aerospace Exploration Agency. They assemble the best images from their PALSAR satellite into an annual mosaic, which is </a:t>
            </a:r>
            <a:r>
              <a:rPr lang="en-US" baseline="0" dirty="0" err="1" smtClean="0"/>
              <a:t>orthorectified</a:t>
            </a:r>
            <a:r>
              <a:rPr lang="en-US" baseline="0" dirty="0" smtClean="0"/>
              <a:t> and slope-corrected </a:t>
            </a:r>
            <a:r>
              <a:rPr lang="en-US" baseline="0" dirty="0" smtClean="0"/>
              <a:t> with 25 m pixel resolution</a:t>
            </a:r>
            <a:r>
              <a:rPr lang="en-US" baseline="0" dirty="0" smtClean="0"/>
              <a:t>. We use the 2019 annual mosaic and additionally apply a median filter to reduce noisiness in the image.</a:t>
            </a:r>
          </a:p>
        </p:txBody>
      </p:sp>
      <p:sp>
        <p:nvSpPr>
          <p:cNvPr id="4" name="Slide Number Placeholder 3"/>
          <p:cNvSpPr>
            <a:spLocks noGrp="1"/>
          </p:cNvSpPr>
          <p:nvPr>
            <p:ph type="sldNum" sz="quarter" idx="10"/>
          </p:nvPr>
        </p:nvSpPr>
        <p:spPr/>
        <p:txBody>
          <a:bodyPr/>
          <a:lstStyle/>
          <a:p>
            <a:fld id="{CB724A65-1F03-7D4D-8438-28AE3CC70C82}" type="slidenum">
              <a:rPr lang="en-US" smtClean="0"/>
              <a:t>12</a:t>
            </a:fld>
            <a:endParaRPr lang="en-US"/>
          </a:p>
        </p:txBody>
      </p:sp>
    </p:spTree>
    <p:extLst>
      <p:ext uri="{BB962C8B-B14F-4D97-AF65-F5344CB8AC3E}">
        <p14:creationId xmlns:p14="http://schemas.microsoft.com/office/powerpoint/2010/main" val="218590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calibrate the backscatter to biomass,</a:t>
            </a:r>
            <a:r>
              <a:rPr lang="en-US" baseline="0" dirty="0" smtClean="0"/>
              <a:t> we first extract the mean backscatter value at the locations of the survey plots. Then we fit a linear regression to relate the backscatter to the real-world biomass values. This graph shows the final linear model. In the graph, backscatter values are on the x-axis. They are in so-called “natural units.” The y-axis shows the </a:t>
            </a:r>
            <a:r>
              <a:rPr lang="en-US" i="1" baseline="0" dirty="0" smtClean="0"/>
              <a:t>in situ </a:t>
            </a:r>
            <a:r>
              <a:rPr lang="en-US" i="0" baseline="0" dirty="0" smtClean="0"/>
              <a:t>above</a:t>
            </a:r>
            <a:r>
              <a:rPr lang="en-US" baseline="0" dirty="0" smtClean="0"/>
              <a:t>-ground biomass value. Each point indicates a survey plot. </a:t>
            </a:r>
          </a:p>
          <a:p>
            <a:endParaRPr lang="en-US" baseline="0" dirty="0" smtClean="0"/>
          </a:p>
          <a:p>
            <a:r>
              <a:rPr lang="en-US" baseline="0" dirty="0" smtClean="0"/>
              <a:t>We perform a linear regression and a robust cross-validation to calculate the independent error. Our model has a root mean squared error of about 20 Mg/ha and a bias of about 6 Mg/ha AGB.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13</a:t>
            </a:fld>
            <a:endParaRPr lang="en-US"/>
          </a:p>
        </p:txBody>
      </p:sp>
    </p:spTree>
    <p:extLst>
      <p:ext uri="{BB962C8B-B14F-4D97-AF65-F5344CB8AC3E}">
        <p14:creationId xmlns:p14="http://schemas.microsoft.com/office/powerpoint/2010/main" val="1011373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apply the</a:t>
            </a:r>
            <a:r>
              <a:rPr lang="en-US" baseline="0" dirty="0" smtClean="0"/>
              <a:t> linear model to every pixel in the backscatter image to produce the map displayed. We conduct some additional post-processing steps to clean the result: we establish 300 Mg/ha as the highest biomass value possible. Any pixels with values greater than 300 are set to 300. We also remove urban and water areas based on Richard’s 2017 land cover map. Urban areas often falsely indicate high biomass because buildings have a similar backscatter signature as trees and water can have confusing backscatter signals.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14</a:t>
            </a:fld>
            <a:endParaRPr lang="en-US"/>
          </a:p>
        </p:txBody>
      </p:sp>
    </p:spTree>
    <p:extLst>
      <p:ext uri="{BB962C8B-B14F-4D97-AF65-F5344CB8AC3E}">
        <p14:creationId xmlns:p14="http://schemas.microsoft.com/office/powerpoint/2010/main" val="3239885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researchers suggest removing pixels with values less than 20 Mg/ha. These are areas without tree cover so variations in backscatter are likely not reflective of changes in biomass.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15</a:t>
            </a:fld>
            <a:endParaRPr lang="en-US"/>
          </a:p>
        </p:txBody>
      </p:sp>
    </p:spTree>
    <p:extLst>
      <p:ext uri="{BB962C8B-B14F-4D97-AF65-F5344CB8AC3E}">
        <p14:creationId xmlns:p14="http://schemas.microsoft.com/office/powerpoint/2010/main" val="233221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we perform external validation, comparing our map to other similar biomass products. Note that most of the products were created for a much larger region, many the pan-tropics, so they are likely to be less accurate than our map. These are the four biomass maps for that are comparable to ours. </a:t>
            </a:r>
            <a:r>
              <a:rPr lang="en-US" baseline="0" dirty="0" err="1" smtClean="0"/>
              <a:t>Avitabile</a:t>
            </a:r>
            <a:r>
              <a:rPr lang="en-US" baseline="0" dirty="0" smtClean="0"/>
              <a:t> is coarse resolution and shows very low biomass for much of the country. </a:t>
            </a:r>
            <a:r>
              <a:rPr lang="en-US" baseline="0" dirty="0" err="1" smtClean="0"/>
              <a:t>Baccini</a:t>
            </a:r>
            <a:r>
              <a:rPr lang="en-US" baseline="0" dirty="0" smtClean="0"/>
              <a:t> lacks coverage for many areas, but where it does have data, the values are very high, large areas with greater than 100 Mg/ha. ESA Biomass has some obvious spatial inconsistencies, but in the consistent areas it indicates similar patterns and similar value ranges as what we find. </a:t>
            </a:r>
            <a:r>
              <a:rPr lang="en-US" baseline="0" dirty="0" err="1" smtClean="0"/>
              <a:t>GlobBiomass</a:t>
            </a:r>
            <a:r>
              <a:rPr lang="en-US" baseline="0" dirty="0" smtClean="0"/>
              <a:t> (Santoro et al. 2020) is currently the best alternative.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16</a:t>
            </a:fld>
            <a:endParaRPr lang="en-US"/>
          </a:p>
        </p:txBody>
      </p:sp>
    </p:spTree>
    <p:extLst>
      <p:ext uri="{BB962C8B-B14F-4D97-AF65-F5344CB8AC3E}">
        <p14:creationId xmlns:p14="http://schemas.microsoft.com/office/powerpoint/2010/main" val="123044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the biomass map from </a:t>
            </a:r>
            <a:r>
              <a:rPr lang="en-US" baseline="0" dirty="0" err="1" smtClean="0"/>
              <a:t>GlobBiomass</a:t>
            </a:r>
            <a:r>
              <a:rPr lang="en-US" baseline="0" dirty="0" smtClean="0"/>
              <a:t> is the most similar and we see good agreement with our layer. Many areas are masked out of the </a:t>
            </a:r>
            <a:r>
              <a:rPr lang="en-US" baseline="0" dirty="0" err="1" smtClean="0"/>
              <a:t>GlobBiomass</a:t>
            </a:r>
            <a:r>
              <a:rPr lang="en-US" baseline="0" dirty="0" smtClean="0"/>
              <a:t> product so our map provides better coverage, but it also shows more areas in the middle biomass ranges (around 60 Mg/ha). </a:t>
            </a:r>
            <a:r>
              <a:rPr lang="en-US" baseline="0" dirty="0" err="1" smtClean="0"/>
              <a:t>GlobBiomass</a:t>
            </a:r>
            <a:r>
              <a:rPr lang="en-US" baseline="0" dirty="0" smtClean="0"/>
              <a:t> have higher values (&gt;100) for broader extents. </a:t>
            </a:r>
          </a:p>
          <a:p>
            <a:endParaRPr lang="en-US" baseline="0" dirty="0" smtClean="0"/>
          </a:p>
          <a:p>
            <a:r>
              <a:rPr lang="en-US" baseline="0" dirty="0" smtClean="0"/>
              <a:t>Now we’ll zoom in to a few areas to continue the comparison.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17</a:t>
            </a:fld>
            <a:endParaRPr lang="en-US"/>
          </a:p>
        </p:txBody>
      </p:sp>
    </p:spTree>
    <p:extLst>
      <p:ext uri="{BB962C8B-B14F-4D97-AF65-F5344CB8AC3E}">
        <p14:creationId xmlns:p14="http://schemas.microsoft.com/office/powerpoint/2010/main" val="975396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areas</a:t>
            </a:r>
            <a:r>
              <a:rPr lang="en-US" baseline="0" dirty="0" smtClean="0"/>
              <a:t> of greatest biomass density according to experts are the conservation areas La </a:t>
            </a:r>
            <a:r>
              <a:rPr lang="en-US" baseline="0" dirty="0" err="1" smtClean="0"/>
              <a:t>Visite</a:t>
            </a:r>
            <a:r>
              <a:rPr lang="en-US" baseline="0" dirty="0" smtClean="0"/>
              <a:t> and </a:t>
            </a:r>
            <a:r>
              <a:rPr lang="en-US" baseline="0" dirty="0" err="1" smtClean="0"/>
              <a:t>Macaya</a:t>
            </a:r>
            <a:r>
              <a:rPr lang="en-US" baseline="0" dirty="0" smtClean="0"/>
              <a:t>. All products find high biomass within La </a:t>
            </a:r>
            <a:r>
              <a:rPr lang="en-US" baseline="0" dirty="0" err="1" smtClean="0"/>
              <a:t>Visite</a:t>
            </a:r>
            <a:r>
              <a:rPr lang="en-US" baseline="0" dirty="0" smtClean="0"/>
              <a:t>. Note that our map is now in the upper right corner and purple represents 0 and dark green represents 200 Mg/ha. Similar to the ESA product, we find a mostly continuous area of high biomass, around 200 Mg/ha within the core of the park and patches of high biomass in the linear forested area to the east. The </a:t>
            </a:r>
            <a:r>
              <a:rPr lang="en-US" baseline="0" dirty="0" err="1" smtClean="0"/>
              <a:t>GlobBiomass</a:t>
            </a:r>
            <a:r>
              <a:rPr lang="en-US" baseline="0" dirty="0" smtClean="0"/>
              <a:t> product is more patchy and doesn’t include data for the more sparsely vegetated area to the south and the </a:t>
            </a:r>
            <a:r>
              <a:rPr lang="en-US" baseline="0" dirty="0" err="1" smtClean="0"/>
              <a:t>Baccini</a:t>
            </a:r>
            <a:r>
              <a:rPr lang="en-US" baseline="0" dirty="0" smtClean="0"/>
              <a:t> map suggests a much more extreme pattern of no biomass in the sparser area to the south and continuous biomass of about 150 Mg/ha in the park. </a:t>
            </a:r>
          </a:p>
          <a:p>
            <a:r>
              <a:rPr lang="en-US" baseline="0" dirty="0" smtClean="0"/>
              <a:t>I’ll give you a moment to look at these side-by-side maps.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18</a:t>
            </a:fld>
            <a:endParaRPr lang="en-US"/>
          </a:p>
        </p:txBody>
      </p:sp>
    </p:spTree>
    <p:extLst>
      <p:ext uri="{BB962C8B-B14F-4D97-AF65-F5344CB8AC3E}">
        <p14:creationId xmlns:p14="http://schemas.microsoft.com/office/powerpoint/2010/main" val="759541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Macaya</a:t>
            </a:r>
            <a:r>
              <a:rPr lang="en-US" baseline="0" dirty="0" smtClean="0"/>
              <a:t> is another area that’s very difficult to map because of the strong topography, many steep slopes confound radar signals. As you can see for this are, our map is very similar to the </a:t>
            </a:r>
            <a:r>
              <a:rPr lang="en-US" baseline="0" dirty="0" err="1" smtClean="0"/>
              <a:t>GlobBiomass</a:t>
            </a:r>
            <a:r>
              <a:rPr lang="en-US" baseline="0" dirty="0" smtClean="0"/>
              <a:t> product, with biomass of 100-200 in the main forested areas and values around 60 Mg/ha on the surrounding slopes. ESA shows more contiguous areas of high biomass within the park and </a:t>
            </a:r>
            <a:r>
              <a:rPr lang="en-US" baseline="0" dirty="0" err="1" smtClean="0"/>
              <a:t>Baccini</a:t>
            </a:r>
            <a:r>
              <a:rPr lang="en-US" baseline="0" dirty="0" smtClean="0"/>
              <a:t> shows a broader extent with even higher biomass.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19</a:t>
            </a:fld>
            <a:endParaRPr lang="en-US"/>
          </a:p>
        </p:txBody>
      </p:sp>
    </p:spTree>
    <p:extLst>
      <p:ext uri="{BB962C8B-B14F-4D97-AF65-F5344CB8AC3E}">
        <p14:creationId xmlns:p14="http://schemas.microsoft.com/office/powerpoint/2010/main" val="40769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a:t>
            </a:r>
            <a:r>
              <a:rPr lang="en-US" baseline="0" dirty="0" smtClean="0"/>
              <a:t> three main objectives: to create a high-resolution map of biomass for the island of Hispaniola; to estimate the map accuracy; and to use the result to quantify the above-ground biomass stock.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2</a:t>
            </a:fld>
            <a:endParaRPr lang="en-US"/>
          </a:p>
        </p:txBody>
      </p:sp>
    </p:spTree>
    <p:extLst>
      <p:ext uri="{BB962C8B-B14F-4D97-AF65-F5344CB8AC3E}">
        <p14:creationId xmlns:p14="http://schemas.microsoft.com/office/powerpoint/2010/main" val="314371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interesting area is in the north, in the Port-Margot region. Here our map indicates less backscatter than the other products in the most forested areas. However, it indicates more area with mid-level biomass. </a:t>
            </a:r>
          </a:p>
          <a:p>
            <a:endParaRPr lang="en-US" baseline="0" dirty="0" smtClean="0"/>
          </a:p>
          <a:p>
            <a:r>
              <a:rPr lang="en-US" baseline="0" dirty="0" smtClean="0"/>
              <a:t>I’ll be interested to hear your thoughts on the accuracy of these patterns during the time for questions.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20</a:t>
            </a:fld>
            <a:endParaRPr lang="en-US"/>
          </a:p>
        </p:txBody>
      </p:sp>
    </p:spTree>
    <p:extLst>
      <p:ext uri="{BB962C8B-B14F-4D97-AF65-F5344CB8AC3E}">
        <p14:creationId xmlns:p14="http://schemas.microsoft.com/office/powerpoint/2010/main" val="2838946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external validation is to compare our findings of overall biomass with those previously reported. On the left, I present our findings compared to the equivalent metrics from other sources on the right. </a:t>
            </a:r>
          </a:p>
          <a:p>
            <a:pPr marL="171450" indent="-171450">
              <a:buFontTx/>
              <a:buChar char="-"/>
            </a:pPr>
            <a:r>
              <a:rPr lang="en-US" dirty="0" smtClean="0"/>
              <a:t>According to our map, 82% of</a:t>
            </a:r>
            <a:r>
              <a:rPr lang="en-US" baseline="0" dirty="0" smtClean="0"/>
              <a:t> the country has greater than 20 Mg/ha biomass density, which is sometimes used as the threshold to identify tree cover. This is much more than the 20-40% reported elsewhere. However, I believe that it indicates a difference in the threshold used to identify tree cover rather than an inaccuracy in our map.</a:t>
            </a:r>
          </a:p>
          <a:p>
            <a:pPr marL="171450" indent="-171450">
              <a:buFontTx/>
              <a:buChar char="-"/>
            </a:pPr>
            <a:r>
              <a:rPr lang="en-US" baseline="0" dirty="0" smtClean="0"/>
              <a:t>We calculate a total above-ground biomass stock of 122 million Mg. Previous findings have a very wide range of estimates. Ours is about in the middle. We find much more biomass than the FAO’s forest resource assessment for the year 2010 and much less than would be estimated by </a:t>
            </a:r>
            <a:r>
              <a:rPr lang="en-US" baseline="0" dirty="0" err="1" smtClean="0"/>
              <a:t>Baccini’s</a:t>
            </a:r>
            <a:r>
              <a:rPr lang="en-US" baseline="0" dirty="0" smtClean="0"/>
              <a:t> biomass map. Our findings are very similar to the biomass reported by Global Forest Watch based on maps by Hansen. </a:t>
            </a:r>
          </a:p>
          <a:p>
            <a:pPr marL="171450" indent="-171450">
              <a:buFontTx/>
              <a:buChar char="-"/>
            </a:pPr>
            <a:r>
              <a:rPr lang="en-US" baseline="0" dirty="0" smtClean="0"/>
              <a:t>When we look only at the areas classified as tree cover in Richard’s land cover map, we find an average AGB of 60 Mg/ha for tree covered areas. This is less than the average reported by </a:t>
            </a:r>
            <a:r>
              <a:rPr lang="en-US" baseline="0" dirty="0" err="1" smtClean="0"/>
              <a:t>GlobBiomass</a:t>
            </a:r>
            <a:r>
              <a:rPr lang="en-US" baseline="0" dirty="0" smtClean="0"/>
              <a:t>, but also </a:t>
            </a:r>
            <a:r>
              <a:rPr lang="en-US" baseline="0" dirty="0" err="1" smtClean="0"/>
              <a:t>GlobBiomass</a:t>
            </a:r>
            <a:r>
              <a:rPr lang="en-US" baseline="0" dirty="0" smtClean="0"/>
              <a:t> appears to have a more limited definition of forest as it identifies only 530 thousand forested hectares, which is half of the area covered by the tree cover class in our map.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21</a:t>
            </a:fld>
            <a:endParaRPr lang="en-US"/>
          </a:p>
        </p:txBody>
      </p:sp>
    </p:spTree>
    <p:extLst>
      <p:ext uri="{BB962C8B-B14F-4D97-AF65-F5344CB8AC3E}">
        <p14:creationId xmlns:p14="http://schemas.microsoft.com/office/powerpoint/2010/main" val="2442219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a:t>
            </a:r>
            <a:r>
              <a:rPr lang="en-US" baseline="0" dirty="0" smtClean="0"/>
              <a:t> we successfully produce a high-resolution map of above-ground biomass for Haiti and the rest of the island that can be used to evaluate spatial and temporal patterns of forest stock. Our biomass estimates have an overall uncertainty measured in root mean squared error of 20 Mg/ha of biomass. We calculate that Haiti holds 122 million Mg of above-ground biomass, much greater than that estimated by the FRA and about the same as that reported by Global Forest Watch. </a:t>
            </a:r>
          </a:p>
          <a:p>
            <a:endParaRPr lang="en-US" baseline="0" dirty="0" smtClean="0"/>
          </a:p>
          <a:p>
            <a:r>
              <a:rPr lang="en-US" baseline="0" dirty="0" smtClean="0"/>
              <a:t>To improve upon this work in the future, we would like to incorporate more ground measurements of AGB to calibrate the model. </a:t>
            </a:r>
          </a:p>
        </p:txBody>
      </p:sp>
      <p:sp>
        <p:nvSpPr>
          <p:cNvPr id="4" name="Slide Number Placeholder 3"/>
          <p:cNvSpPr>
            <a:spLocks noGrp="1"/>
          </p:cNvSpPr>
          <p:nvPr>
            <p:ph type="sldNum" sz="quarter" idx="10"/>
          </p:nvPr>
        </p:nvSpPr>
        <p:spPr/>
        <p:txBody>
          <a:bodyPr/>
          <a:lstStyle/>
          <a:p>
            <a:fld id="{CB724A65-1F03-7D4D-8438-28AE3CC70C82}" type="slidenum">
              <a:rPr lang="en-US" smtClean="0"/>
              <a:t>22</a:t>
            </a:fld>
            <a:endParaRPr lang="en-US"/>
          </a:p>
        </p:txBody>
      </p:sp>
    </p:spTree>
    <p:extLst>
      <p:ext uri="{BB962C8B-B14F-4D97-AF65-F5344CB8AC3E}">
        <p14:creationId xmlns:p14="http://schemas.microsoft.com/office/powerpoint/2010/main" val="3301983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so much for your</a:t>
            </a:r>
            <a:r>
              <a:rPr lang="en-US" baseline="0" dirty="0" smtClean="0"/>
              <a:t> attention. I’d love to hear your thoughts.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23</a:t>
            </a:fld>
            <a:endParaRPr lang="en-US"/>
          </a:p>
        </p:txBody>
      </p:sp>
    </p:spTree>
    <p:extLst>
      <p:ext uri="{BB962C8B-B14F-4D97-AF65-F5344CB8AC3E}">
        <p14:creationId xmlns:p14="http://schemas.microsoft.com/office/powerpoint/2010/main" val="248890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overall process used to create the biomass map. First we collected ground data in Haiti in 2019. We used these field measurements of biomass to calibrate satellite radar data and produce a map of above-ground biomass for 25 x 25 m pixels for the entire island of Hispaniola. Today I’ll focus on the Haiti portion of the map.</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3</a:t>
            </a:fld>
            <a:endParaRPr lang="en-US"/>
          </a:p>
        </p:txBody>
      </p:sp>
    </p:spTree>
    <p:extLst>
      <p:ext uri="{BB962C8B-B14F-4D97-AF65-F5344CB8AC3E}">
        <p14:creationId xmlns:p14="http://schemas.microsoft.com/office/powerpoint/2010/main" val="11758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September and October of 2019, the team </a:t>
            </a:r>
            <a:r>
              <a:rPr lang="en-US" baseline="0" dirty="0" smtClean="0"/>
              <a:t>travelled to 36 sites as shown on the map. The sites were chosen to capture a range of biomass conditions. They varied in area from 0.3 to 2.5 ha. The photos show examples.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4</a:t>
            </a:fld>
            <a:endParaRPr lang="en-US"/>
          </a:p>
        </p:txBody>
      </p:sp>
    </p:spTree>
    <p:extLst>
      <p:ext uri="{BB962C8B-B14F-4D97-AF65-F5344CB8AC3E}">
        <p14:creationId xmlns:p14="http://schemas.microsoft.com/office/powerpoint/2010/main" val="21396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tree</a:t>
            </a:r>
            <a:r>
              <a:rPr lang="en-US" baseline="0" dirty="0" smtClean="0"/>
              <a:t> in the survey plot, they recorded species and diameter. They measured height for about 45% of the trees.</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5</a:t>
            </a:fld>
            <a:endParaRPr lang="en-US"/>
          </a:p>
        </p:txBody>
      </p:sp>
    </p:spTree>
    <p:extLst>
      <p:ext uri="{BB962C8B-B14F-4D97-AF65-F5344CB8AC3E}">
        <p14:creationId xmlns:p14="http://schemas.microsoft.com/office/powerpoint/2010/main" val="21396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 see the locations</a:t>
            </a:r>
            <a:r>
              <a:rPr lang="en-US" baseline="0" dirty="0" smtClean="0"/>
              <a:t> of the plots in relation to </a:t>
            </a:r>
            <a:r>
              <a:rPr lang="en-US" baseline="0" dirty="0" err="1" smtClean="0"/>
              <a:t>landcover</a:t>
            </a:r>
            <a:r>
              <a:rPr lang="en-US" baseline="0" dirty="0" smtClean="0"/>
              <a:t> (the map presented by Richard). The collection of trees surveyed had an average diameter of 18 cm, median of 11 cm (6,256 total stems recorded, does not include stems with diameter &lt;5 cm). The trees had an average height of 7 m.</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6</a:t>
            </a:fld>
            <a:endParaRPr lang="en-US"/>
          </a:p>
        </p:txBody>
      </p:sp>
    </p:spTree>
    <p:extLst>
      <p:ext uri="{BB962C8B-B14F-4D97-AF65-F5344CB8AC3E}">
        <p14:creationId xmlns:p14="http://schemas.microsoft.com/office/powerpoint/2010/main" val="420532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Figuier</a:t>
            </a:r>
            <a:r>
              <a:rPr lang="en-US" baseline="0" dirty="0" smtClean="0"/>
              <a:t> tree in </a:t>
            </a:r>
            <a:r>
              <a:rPr lang="en-US" baseline="0" dirty="0" err="1" smtClean="0"/>
              <a:t>Deluger</a:t>
            </a:r>
            <a:r>
              <a:rPr lang="en-US" baseline="0" dirty="0" smtClean="0"/>
              <a:t> was by far the biggest tree surveyed. It has a diameter of 362 cm and height of 19.4 m.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7</a:t>
            </a:fld>
            <a:endParaRPr lang="en-US"/>
          </a:p>
        </p:txBody>
      </p:sp>
    </p:spTree>
    <p:extLst>
      <p:ext uri="{BB962C8B-B14F-4D97-AF65-F5344CB8AC3E}">
        <p14:creationId xmlns:p14="http://schemas.microsoft.com/office/powerpoint/2010/main" val="420532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in Mexico,</a:t>
            </a:r>
            <a:r>
              <a:rPr lang="en-US" baseline="0" dirty="0" smtClean="0"/>
              <a:t> we used the field measurements to calculate above-ground biomass using the pan-tropical equation by </a:t>
            </a:r>
            <a:r>
              <a:rPr lang="en-US" baseline="0" dirty="0" err="1" smtClean="0"/>
              <a:t>Chave</a:t>
            </a:r>
            <a:r>
              <a:rPr lang="en-US" baseline="0" dirty="0" smtClean="0"/>
              <a:t> et al. 2014. We obtained the wood density for each species based on the literature (</a:t>
            </a:r>
            <a:r>
              <a:rPr lang="en-US" baseline="0" dirty="0" err="1" smtClean="0"/>
              <a:t>Bwa</a:t>
            </a:r>
            <a:r>
              <a:rPr lang="en-US" baseline="0" dirty="0" smtClean="0"/>
              <a:t> </a:t>
            </a:r>
            <a:r>
              <a:rPr lang="en-US" baseline="0" dirty="0" err="1" smtClean="0"/>
              <a:t>Yo</a:t>
            </a:r>
            <a:r>
              <a:rPr lang="en-US" baseline="0" dirty="0" smtClean="0"/>
              <a:t> trees of Haiti by Joel </a:t>
            </a:r>
            <a:r>
              <a:rPr lang="en-US" baseline="0" dirty="0" err="1" smtClean="0"/>
              <a:t>Timyan</a:t>
            </a:r>
            <a:r>
              <a:rPr lang="en-US" baseline="0" dirty="0" smtClean="0"/>
              <a:t> and the Global Wood Density Database as originally published by Amy </a:t>
            </a:r>
            <a:r>
              <a:rPr lang="en-US" baseline="0" dirty="0" err="1" smtClean="0"/>
              <a:t>Zanne</a:t>
            </a:r>
            <a:r>
              <a:rPr lang="en-US" baseline="0" dirty="0" smtClean="0"/>
              <a:t>). This produces the biomass of each tree based on its diameter, height, and wood density. We summed the tree biomasses to calculate the AGB for each plot.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8</a:t>
            </a:fld>
            <a:endParaRPr lang="en-US"/>
          </a:p>
        </p:txBody>
      </p:sp>
    </p:spTree>
    <p:extLst>
      <p:ext uri="{BB962C8B-B14F-4D97-AF65-F5344CB8AC3E}">
        <p14:creationId xmlns:p14="http://schemas.microsoft.com/office/powerpoint/2010/main" val="257601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do these biomass values actually mean?</a:t>
            </a:r>
            <a:r>
              <a:rPr lang="en-US" baseline="0" dirty="0" smtClean="0"/>
              <a:t> </a:t>
            </a:r>
          </a:p>
          <a:p>
            <a:endParaRPr lang="en-US" baseline="0" dirty="0" smtClean="0"/>
          </a:p>
          <a:p>
            <a:r>
              <a:rPr lang="en-US" baseline="0" dirty="0" smtClean="0"/>
              <a:t>I want to show you some images from the survey plots along with their biomass measurements to give you an idea. </a:t>
            </a:r>
          </a:p>
          <a:p>
            <a:endParaRPr lang="en-US" baseline="0" dirty="0" smtClean="0"/>
          </a:p>
          <a:p>
            <a:r>
              <a:rPr lang="en-US" dirty="0" smtClean="0"/>
              <a:t>This plot in Campeche</a:t>
            </a:r>
            <a:r>
              <a:rPr lang="en-US" baseline="0" dirty="0" smtClean="0"/>
              <a:t> has one of the highest biomass values of the surveyed plots, 100 Mg/ha. It has many large trees spaced closely together. </a:t>
            </a:r>
            <a:endParaRPr lang="en-US" dirty="0"/>
          </a:p>
        </p:txBody>
      </p:sp>
      <p:sp>
        <p:nvSpPr>
          <p:cNvPr id="4" name="Slide Number Placeholder 3"/>
          <p:cNvSpPr>
            <a:spLocks noGrp="1"/>
          </p:cNvSpPr>
          <p:nvPr>
            <p:ph type="sldNum" sz="quarter" idx="10"/>
          </p:nvPr>
        </p:nvSpPr>
        <p:spPr/>
        <p:txBody>
          <a:bodyPr/>
          <a:lstStyle/>
          <a:p>
            <a:fld id="{CB724A65-1F03-7D4D-8438-28AE3CC70C82}" type="slidenum">
              <a:rPr lang="en-US" smtClean="0"/>
              <a:t>9</a:t>
            </a:fld>
            <a:endParaRPr lang="en-US"/>
          </a:p>
        </p:txBody>
      </p:sp>
    </p:spTree>
    <p:extLst>
      <p:ext uri="{BB962C8B-B14F-4D97-AF65-F5344CB8AC3E}">
        <p14:creationId xmlns:p14="http://schemas.microsoft.com/office/powerpoint/2010/main" val="752168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1633400"/>
            <a:ext cx="10972440" cy="1144800"/>
          </a:xfrm>
          <a:prstGeom prst="rect">
            <a:avLst/>
          </a:prstGeom>
        </p:spPr>
        <p:txBody>
          <a:bodyPr lIns="0" tIns="0" rIns="0" bIns="0" anchor="ctr">
            <a:noAutofit/>
          </a:bodyPr>
          <a:lstStyle/>
          <a:p>
            <a:pPr algn="ctr"/>
            <a:endParaRPr lang="en-US" sz="4400" b="0" strike="noStrike" spc="-1" dirty="0">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wmf"/><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5" name="Picture 6"/>
          <p:cNvPicPr/>
          <p:nvPr/>
        </p:nvPicPr>
        <p:blipFill>
          <a:blip r:embed="rId14"/>
          <a:stretch/>
        </p:blipFill>
        <p:spPr>
          <a:xfrm>
            <a:off x="10998000" y="113040"/>
            <a:ext cx="1080360" cy="572400"/>
          </a:xfrm>
          <a:prstGeom prst="rect">
            <a:avLst/>
          </a:prstGeom>
          <a:ln>
            <a:noFill/>
          </a:ln>
        </p:spPr>
      </p:pic>
      <p:pic>
        <p:nvPicPr>
          <p:cNvPr id="46" name="Picture 7"/>
          <p:cNvPicPr/>
          <p:nvPr/>
        </p:nvPicPr>
        <p:blipFill>
          <a:blip r:embed="rId15"/>
          <a:stretch/>
        </p:blipFill>
        <p:spPr>
          <a:xfrm>
            <a:off x="10324440" y="133920"/>
            <a:ext cx="671400" cy="572400"/>
          </a:xfrm>
          <a:prstGeom prst="rect">
            <a:avLst/>
          </a:prstGeom>
          <a:ln>
            <a:noFill/>
          </a:ln>
        </p:spPr>
      </p:pic>
      <p:sp>
        <p:nvSpPr>
          <p:cNvPr id="47" name="Line 1"/>
          <p:cNvSpPr/>
          <p:nvPr/>
        </p:nvSpPr>
        <p:spPr>
          <a:xfrm>
            <a:off x="575640" y="1247760"/>
            <a:ext cx="11040480" cy="0"/>
          </a:xfrm>
          <a:prstGeom prst="line">
            <a:avLst/>
          </a:prstGeom>
          <a:ln w="38160">
            <a:solidFill>
              <a:srgbClr val="44546A"/>
            </a:solidFill>
            <a:miter/>
          </a:ln>
        </p:spPr>
        <p:style>
          <a:lnRef idx="0">
            <a:scrgbClr r="0" g="0" b="0"/>
          </a:lnRef>
          <a:fillRef idx="0">
            <a:scrgbClr r="0" g="0" b="0"/>
          </a:fillRef>
          <a:effectRef idx="0">
            <a:scrgbClr r="0" g="0" b="0"/>
          </a:effectRef>
          <a:fontRef idx="minor"/>
        </p:style>
      </p:sp>
      <p:pic>
        <p:nvPicPr>
          <p:cNvPr id="48" name="Picture 6"/>
          <p:cNvPicPr/>
          <p:nvPr/>
        </p:nvPicPr>
        <p:blipFill>
          <a:blip r:embed="rId14"/>
          <a:stretch/>
        </p:blipFill>
        <p:spPr>
          <a:xfrm>
            <a:off x="10998000" y="113040"/>
            <a:ext cx="1080360" cy="572400"/>
          </a:xfrm>
          <a:prstGeom prst="rect">
            <a:avLst/>
          </a:prstGeom>
          <a:ln>
            <a:noFill/>
          </a:ln>
        </p:spPr>
      </p:pic>
      <p:sp>
        <p:nvSpPr>
          <p:cNvPr id="49" name="CustomShape 2"/>
          <p:cNvSpPr/>
          <p:nvPr/>
        </p:nvSpPr>
        <p:spPr>
          <a:xfrm>
            <a:off x="10847160" y="6477120"/>
            <a:ext cx="153144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fld id="{30A0C277-A625-4F2F-997B-53E7B2003137}" type="datetime3">
              <a:rPr lang="en-US" sz="1100" b="0" strike="noStrike" spc="-1">
                <a:solidFill>
                  <a:srgbClr val="808080"/>
                </a:solidFill>
                <a:latin typeface="Calibri"/>
                <a:ea typeface="DejaVu Sans"/>
              </a:rPr>
              <a:t>25 May 2021</a:t>
            </a:fld>
            <a:endParaRPr lang="en-US" sz="1100" b="0" strike="noStrike" spc="-1">
              <a:latin typeface="Arial"/>
            </a:endParaRPr>
          </a:p>
        </p:txBody>
      </p:sp>
      <p:sp>
        <p:nvSpPr>
          <p:cNvPr id="50" name="CustomShape 3"/>
          <p:cNvSpPr/>
          <p:nvPr/>
        </p:nvSpPr>
        <p:spPr>
          <a:xfrm>
            <a:off x="-149760" y="6477120"/>
            <a:ext cx="76932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fld id="{D3C0CC34-1EF6-4EDE-A470-70956BA57152}" type="slidenum">
              <a:rPr lang="en-US" sz="1100" b="0" strike="noStrike" spc="-1">
                <a:solidFill>
                  <a:srgbClr val="808080"/>
                </a:solidFill>
                <a:latin typeface="Calibri"/>
                <a:ea typeface="DejaVu Sans"/>
              </a:rPr>
              <a:t>‹#›</a:t>
            </a:fld>
            <a:endParaRPr lang="en-US" sz="1100" b="0" strike="noStrike" spc="-1">
              <a:latin typeface="Arial"/>
            </a:endParaRPr>
          </a:p>
        </p:txBody>
      </p:sp>
      <p:pic>
        <p:nvPicPr>
          <p:cNvPr id="51" name="Picture 9"/>
          <p:cNvPicPr/>
          <p:nvPr/>
        </p:nvPicPr>
        <p:blipFill>
          <a:blip r:embed="rId15"/>
          <a:stretch/>
        </p:blipFill>
        <p:spPr>
          <a:xfrm>
            <a:off x="10324440" y="133920"/>
            <a:ext cx="671400" cy="572400"/>
          </a:xfrm>
          <a:prstGeom prst="rect">
            <a:avLst/>
          </a:prstGeom>
          <a:ln>
            <a:noFill/>
          </a:ln>
        </p:spPr>
      </p:pic>
      <p:sp>
        <p:nvSpPr>
          <p:cNvPr id="52"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53"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0" name="Picture 6"/>
          <p:cNvPicPr/>
          <p:nvPr/>
        </p:nvPicPr>
        <p:blipFill>
          <a:blip r:embed="rId14"/>
          <a:stretch/>
        </p:blipFill>
        <p:spPr>
          <a:xfrm>
            <a:off x="10998000" y="113040"/>
            <a:ext cx="1080360" cy="572400"/>
          </a:xfrm>
          <a:prstGeom prst="rect">
            <a:avLst/>
          </a:prstGeom>
          <a:ln>
            <a:noFill/>
          </a:ln>
        </p:spPr>
      </p:pic>
      <p:pic>
        <p:nvPicPr>
          <p:cNvPr id="91" name="Picture 7"/>
          <p:cNvPicPr/>
          <p:nvPr/>
        </p:nvPicPr>
        <p:blipFill>
          <a:blip r:embed="rId15"/>
          <a:stretch/>
        </p:blipFill>
        <p:spPr>
          <a:xfrm>
            <a:off x="10324440" y="133920"/>
            <a:ext cx="671400" cy="572400"/>
          </a:xfrm>
          <a:prstGeom prst="rect">
            <a:avLst/>
          </a:prstGeom>
          <a:ln>
            <a:noFill/>
          </a:ln>
        </p:spPr>
      </p:pic>
      <p:sp>
        <p:nvSpPr>
          <p:cNvPr id="92" name="Line 1"/>
          <p:cNvSpPr/>
          <p:nvPr/>
        </p:nvSpPr>
        <p:spPr>
          <a:xfrm>
            <a:off x="575640" y="1247760"/>
            <a:ext cx="11040480" cy="0"/>
          </a:xfrm>
          <a:prstGeom prst="line">
            <a:avLst/>
          </a:prstGeom>
          <a:ln w="38160">
            <a:solidFill>
              <a:srgbClr val="44546A"/>
            </a:solidFill>
            <a:miter/>
          </a:ln>
        </p:spPr>
        <p:style>
          <a:lnRef idx="0">
            <a:scrgbClr r="0" g="0" b="0"/>
          </a:lnRef>
          <a:fillRef idx="0">
            <a:scrgbClr r="0" g="0" b="0"/>
          </a:fillRef>
          <a:effectRef idx="0">
            <a:scrgbClr r="0" g="0" b="0"/>
          </a:effectRef>
          <a:fontRef idx="minor"/>
        </p:style>
      </p:sp>
      <p:pic>
        <p:nvPicPr>
          <p:cNvPr id="93" name="Picture 6"/>
          <p:cNvPicPr/>
          <p:nvPr/>
        </p:nvPicPr>
        <p:blipFill>
          <a:blip r:embed="rId14"/>
          <a:stretch/>
        </p:blipFill>
        <p:spPr>
          <a:xfrm>
            <a:off x="10998000" y="113040"/>
            <a:ext cx="1080360" cy="572400"/>
          </a:xfrm>
          <a:prstGeom prst="rect">
            <a:avLst/>
          </a:prstGeom>
          <a:ln>
            <a:noFill/>
          </a:ln>
        </p:spPr>
      </p:pic>
      <p:sp>
        <p:nvSpPr>
          <p:cNvPr id="94" name="CustomShape 2"/>
          <p:cNvSpPr/>
          <p:nvPr/>
        </p:nvSpPr>
        <p:spPr>
          <a:xfrm>
            <a:off x="10847160" y="6477120"/>
            <a:ext cx="153144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fld id="{4CDD8488-6EAD-49CF-A8C4-3C94E7FADB55}" type="datetime3">
              <a:rPr lang="en-US" sz="1100" b="0" strike="noStrike" spc="-1">
                <a:solidFill>
                  <a:srgbClr val="808080"/>
                </a:solidFill>
                <a:latin typeface="Calibri"/>
                <a:ea typeface="DejaVu Sans"/>
              </a:rPr>
              <a:t>25 May 2021</a:t>
            </a:fld>
            <a:endParaRPr lang="en-US" sz="1100" b="0" strike="noStrike" spc="-1">
              <a:latin typeface="Arial"/>
            </a:endParaRPr>
          </a:p>
        </p:txBody>
      </p:sp>
      <p:sp>
        <p:nvSpPr>
          <p:cNvPr id="95" name="CustomShape 3"/>
          <p:cNvSpPr/>
          <p:nvPr/>
        </p:nvSpPr>
        <p:spPr>
          <a:xfrm>
            <a:off x="-149760" y="6477120"/>
            <a:ext cx="76932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r">
              <a:lnSpc>
                <a:spcPct val="100000"/>
              </a:lnSpc>
            </a:pPr>
            <a:fld id="{452AC316-8DBB-4A5A-85E0-1406E9B3594B}" type="slidenum">
              <a:rPr lang="en-US" sz="1100" b="0" strike="noStrike" spc="-1">
                <a:solidFill>
                  <a:srgbClr val="808080"/>
                </a:solidFill>
                <a:latin typeface="Calibri"/>
                <a:ea typeface="DejaVu Sans"/>
              </a:rPr>
              <a:t>‹#›</a:t>
            </a:fld>
            <a:endParaRPr lang="en-US" sz="1100" b="0" strike="noStrike" spc="-1">
              <a:latin typeface="Arial"/>
            </a:endParaRPr>
          </a:p>
        </p:txBody>
      </p:sp>
      <p:pic>
        <p:nvPicPr>
          <p:cNvPr id="96" name="Picture 9"/>
          <p:cNvPicPr/>
          <p:nvPr/>
        </p:nvPicPr>
        <p:blipFill>
          <a:blip r:embed="rId15"/>
          <a:stretch/>
        </p:blipFill>
        <p:spPr>
          <a:xfrm>
            <a:off x="10324440" y="133920"/>
            <a:ext cx="671400" cy="572400"/>
          </a:xfrm>
          <a:prstGeom prst="rect">
            <a:avLst/>
          </a:prstGeom>
          <a:ln>
            <a:noFill/>
          </a:ln>
        </p:spPr>
      </p:pic>
      <p:sp>
        <p:nvSpPr>
          <p:cNvPr id="97"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9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6.jpe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w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5640" y="1115797"/>
            <a:ext cx="11126781" cy="34423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p:nvPr/>
        </p:nvPicPr>
        <p:blipFill>
          <a:blip r:embed="rId3"/>
          <a:stretch/>
        </p:blipFill>
        <p:spPr>
          <a:xfrm>
            <a:off x="5210307" y="1920768"/>
            <a:ext cx="6981693" cy="4937232"/>
          </a:xfrm>
          <a:prstGeom prst="rect">
            <a:avLst/>
          </a:prstGeom>
          <a:ln>
            <a:noFill/>
          </a:ln>
        </p:spPr>
      </p:pic>
      <p:sp>
        <p:nvSpPr>
          <p:cNvPr id="3" name="Subtitle 2"/>
          <p:cNvSpPr>
            <a:spLocks noGrp="1"/>
          </p:cNvSpPr>
          <p:nvPr>
            <p:ph type="subTitle"/>
          </p:nvPr>
        </p:nvSpPr>
        <p:spPr>
          <a:xfrm>
            <a:off x="706193" y="1887662"/>
            <a:ext cx="3839472" cy="2827557"/>
          </a:xfrm>
        </p:spPr>
        <p:txBody>
          <a:bodyPr anchor="t"/>
          <a:lstStyle/>
          <a:p>
            <a:pPr algn="l"/>
            <a:r>
              <a:rPr lang="en-US" b="1" dirty="0" smtClean="0"/>
              <a:t>Emily Sturdivant, M.Sc.</a:t>
            </a:r>
          </a:p>
          <a:p>
            <a:pPr algn="l"/>
            <a:r>
              <a:rPr lang="en-US" dirty="0" smtClean="0"/>
              <a:t>Universidad </a:t>
            </a:r>
            <a:r>
              <a:rPr lang="en-US" dirty="0" err="1" smtClean="0"/>
              <a:t>Nacional</a:t>
            </a:r>
            <a:r>
              <a:rPr lang="en-US" dirty="0" smtClean="0"/>
              <a:t> </a:t>
            </a:r>
            <a:r>
              <a:rPr lang="en-US" dirty="0" err="1" smtClean="0"/>
              <a:t>Aut</a:t>
            </a:r>
            <a:r>
              <a:rPr lang="en-US" dirty="0" err="1" smtClean="0"/>
              <a:t>ónoma</a:t>
            </a:r>
            <a:r>
              <a:rPr lang="en-US" dirty="0" smtClean="0"/>
              <a:t> de México</a:t>
            </a:r>
          </a:p>
          <a:p>
            <a:pPr algn="l"/>
            <a:endParaRPr lang="en-US" dirty="0" smtClean="0"/>
          </a:p>
          <a:p>
            <a:pPr algn="l"/>
            <a:r>
              <a:rPr lang="en-US" dirty="0" smtClean="0"/>
              <a:t>27 May, 2021</a:t>
            </a:r>
          </a:p>
        </p:txBody>
      </p:sp>
      <p:sp>
        <p:nvSpPr>
          <p:cNvPr id="4" name="CustomShape 3"/>
          <p:cNvSpPr/>
          <p:nvPr/>
        </p:nvSpPr>
        <p:spPr>
          <a:xfrm>
            <a:off x="575640" y="96480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smtClean="0">
                <a:solidFill>
                  <a:srgbClr val="000000"/>
                </a:solidFill>
                <a:latin typeface="Calibri Light"/>
                <a:ea typeface="DejaVu Sans"/>
              </a:rPr>
              <a:t>Mapping above-ground biomass, 2019</a:t>
            </a:r>
            <a:endParaRPr lang="en-US" sz="4400" b="0" strike="noStrike" spc="-1" dirty="0">
              <a:latin typeface="Arial"/>
            </a:endParaRPr>
          </a:p>
        </p:txBody>
      </p:sp>
    </p:spTree>
    <p:extLst>
      <p:ext uri="{BB962C8B-B14F-4D97-AF65-F5344CB8AC3E}">
        <p14:creationId xmlns:p14="http://schemas.microsoft.com/office/powerpoint/2010/main" val="1570326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AGB reference values</a:t>
            </a:r>
            <a:endParaRPr lang="en-US" sz="4400" b="0" strike="noStrike" spc="-1">
              <a:latin typeface="Arial"/>
            </a:endParaRPr>
          </a:p>
        </p:txBody>
      </p:sp>
      <p:sp>
        <p:nvSpPr>
          <p:cNvPr id="243"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44" name="CustomShape 3"/>
          <p:cNvSpPr/>
          <p:nvPr/>
        </p:nvSpPr>
        <p:spPr>
          <a:xfrm>
            <a:off x="548640" y="1393920"/>
            <a:ext cx="5120640" cy="12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Casey Ryan suggests that AGB &gt; 20 Mg/ha could be considered tree cover.</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This plot in Gonaives has </a:t>
            </a:r>
            <a:r>
              <a:rPr lang="en-US" sz="1800" b="1" strike="noStrike" spc="-1">
                <a:solidFill>
                  <a:srgbClr val="000000"/>
                </a:solidFill>
                <a:latin typeface="Arial"/>
                <a:ea typeface="Noto Sans CJK SC"/>
              </a:rPr>
              <a:t>26 Mg/ha</a:t>
            </a:r>
            <a:r>
              <a:rPr lang="en-US" sz="1800" b="0" strike="noStrike" spc="-1">
                <a:solidFill>
                  <a:srgbClr val="000000"/>
                </a:solidFill>
                <a:latin typeface="Arial"/>
                <a:ea typeface="Noto Sans CJK SC"/>
              </a:rPr>
              <a:t> AGB.</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Very small trees/shrubs.   </a:t>
            </a:r>
            <a:endParaRPr lang="en-US" sz="1800" b="0" strike="noStrike" spc="-1">
              <a:latin typeface="Arial"/>
            </a:endParaRPr>
          </a:p>
        </p:txBody>
      </p:sp>
      <p:sp>
        <p:nvSpPr>
          <p:cNvPr id="245" name="CustomShape 4"/>
          <p:cNvSpPr/>
          <p:nvPr/>
        </p:nvSpPr>
        <p:spPr>
          <a:xfrm>
            <a:off x="6023520" y="3319200"/>
            <a:ext cx="179280" cy="231120"/>
          </a:xfrm>
          <a:prstGeom prst="rect">
            <a:avLst/>
          </a:prstGeom>
          <a:noFill/>
          <a:ln>
            <a:noFill/>
          </a:ln>
        </p:spPr>
        <p:style>
          <a:lnRef idx="0">
            <a:scrgbClr r="0" g="0" b="0"/>
          </a:lnRef>
          <a:fillRef idx="0">
            <a:scrgbClr r="0" g="0" b="0"/>
          </a:fillRef>
          <a:effectRef idx="0">
            <a:scrgbClr r="0" g="0" b="0"/>
          </a:effectRef>
          <a:fontRef idx="minor"/>
        </p:style>
      </p:sp>
      <p:pic>
        <p:nvPicPr>
          <p:cNvPr id="246" name="Picture 245"/>
          <p:cNvPicPr/>
          <p:nvPr/>
        </p:nvPicPr>
        <p:blipFill>
          <a:blip r:embed="rId3"/>
          <a:srcRect l="56969" b="15587"/>
          <a:stretch/>
        </p:blipFill>
        <p:spPr>
          <a:xfrm>
            <a:off x="7224480" y="2011680"/>
            <a:ext cx="3929760" cy="4339800"/>
          </a:xfrm>
          <a:prstGeom prst="rect">
            <a:avLst/>
          </a:prstGeom>
          <a:ln>
            <a:noFill/>
          </a:ln>
        </p:spPr>
      </p:pic>
      <p:pic>
        <p:nvPicPr>
          <p:cNvPr id="247" name="Picture 246"/>
          <p:cNvPicPr/>
          <p:nvPr/>
        </p:nvPicPr>
        <p:blipFill>
          <a:blip r:embed="rId4"/>
          <a:stretch/>
        </p:blipFill>
        <p:spPr>
          <a:xfrm>
            <a:off x="822960" y="2804040"/>
            <a:ext cx="6307920" cy="35474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AGB reference values</a:t>
            </a:r>
            <a:endParaRPr lang="en-US" sz="4400" b="0" strike="noStrike" spc="-1">
              <a:latin typeface="Arial"/>
            </a:endParaRPr>
          </a:p>
        </p:txBody>
      </p:sp>
      <p:sp>
        <p:nvSpPr>
          <p:cNvPr id="249"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50" name="CustomShape 3"/>
          <p:cNvSpPr/>
          <p:nvPr/>
        </p:nvSpPr>
        <p:spPr>
          <a:xfrm>
            <a:off x="548640" y="1393920"/>
            <a:ext cx="4662000" cy="12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dirty="0">
                <a:solidFill>
                  <a:srgbClr val="000000"/>
                </a:solidFill>
                <a:latin typeface="Arial"/>
                <a:ea typeface="Noto Sans CJK SC"/>
              </a:rPr>
              <a:t>This plot in </a:t>
            </a:r>
            <a:r>
              <a:rPr lang="en-US" sz="1800" b="0" strike="noStrike" spc="-1" dirty="0" err="1">
                <a:solidFill>
                  <a:srgbClr val="000000"/>
                </a:solidFill>
                <a:latin typeface="Arial"/>
                <a:ea typeface="Noto Sans CJK SC"/>
              </a:rPr>
              <a:t>Deluger</a:t>
            </a:r>
            <a:r>
              <a:rPr lang="en-US" sz="1800" b="0" strike="noStrike" spc="-1" dirty="0">
                <a:solidFill>
                  <a:srgbClr val="000000"/>
                </a:solidFill>
                <a:latin typeface="Arial"/>
                <a:ea typeface="Noto Sans CJK SC"/>
              </a:rPr>
              <a:t> has </a:t>
            </a:r>
            <a:r>
              <a:rPr lang="en-US" sz="1800" b="1" strike="noStrike" spc="-1" dirty="0">
                <a:solidFill>
                  <a:srgbClr val="000000"/>
                </a:solidFill>
                <a:latin typeface="Arial"/>
                <a:ea typeface="Noto Sans CJK SC"/>
              </a:rPr>
              <a:t>18 Mg/ha</a:t>
            </a:r>
            <a:r>
              <a:rPr lang="en-US" sz="1800" b="0" strike="noStrike" spc="-1" dirty="0">
                <a:solidFill>
                  <a:srgbClr val="000000"/>
                </a:solidFill>
                <a:latin typeface="Arial"/>
                <a:ea typeface="Noto Sans CJK SC"/>
              </a:rPr>
              <a:t> AGB.</a:t>
            </a:r>
            <a:endParaRPr lang="en-US" sz="1800" b="0" strike="noStrike" spc="-1" dirty="0">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dirty="0" smtClean="0">
                <a:solidFill>
                  <a:srgbClr val="000000"/>
                </a:solidFill>
                <a:latin typeface="Arial"/>
                <a:ea typeface="Noto Sans CJK SC"/>
              </a:rPr>
              <a:t>35 trees recorded.</a:t>
            </a:r>
            <a:endParaRPr lang="en-US" sz="1800" b="0" strike="noStrike" spc="-1" dirty="0">
              <a:latin typeface="Arial"/>
            </a:endParaRPr>
          </a:p>
        </p:txBody>
      </p:sp>
      <p:sp>
        <p:nvSpPr>
          <p:cNvPr id="251" name="CustomShape 4"/>
          <p:cNvSpPr/>
          <p:nvPr/>
        </p:nvSpPr>
        <p:spPr>
          <a:xfrm>
            <a:off x="6023520" y="3319200"/>
            <a:ext cx="179280" cy="231120"/>
          </a:xfrm>
          <a:prstGeom prst="rect">
            <a:avLst/>
          </a:prstGeom>
          <a:noFill/>
          <a:ln>
            <a:noFill/>
          </a:ln>
        </p:spPr>
        <p:style>
          <a:lnRef idx="0">
            <a:scrgbClr r="0" g="0" b="0"/>
          </a:lnRef>
          <a:fillRef idx="0">
            <a:scrgbClr r="0" g="0" b="0"/>
          </a:fillRef>
          <a:effectRef idx="0">
            <a:scrgbClr r="0" g="0" b="0"/>
          </a:effectRef>
          <a:fontRef idx="minor"/>
        </p:style>
      </p:sp>
      <p:pic>
        <p:nvPicPr>
          <p:cNvPr id="252" name="Picture 251"/>
          <p:cNvPicPr/>
          <p:nvPr/>
        </p:nvPicPr>
        <p:blipFill>
          <a:blip r:embed="rId3"/>
          <a:srcRect l="35984" t="3989" r="8996" b="26673"/>
          <a:stretch/>
        </p:blipFill>
        <p:spPr>
          <a:xfrm>
            <a:off x="5762520" y="1639080"/>
            <a:ext cx="5941800" cy="42130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202"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03"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Radar data</a:t>
            </a:r>
            <a:endParaRPr lang="en-US" sz="4400" b="0" strike="noStrike" spc="-1">
              <a:latin typeface="Arial"/>
            </a:endParaRPr>
          </a:p>
        </p:txBody>
      </p:sp>
      <p:sp>
        <p:nvSpPr>
          <p:cNvPr id="204" name="CustomShape 4"/>
          <p:cNvSpPr/>
          <p:nvPr/>
        </p:nvSpPr>
        <p:spPr>
          <a:xfrm>
            <a:off x="640080" y="1463040"/>
            <a:ext cx="69494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800" b="0" strike="noStrike" spc="-1">
                <a:solidFill>
                  <a:srgbClr val="000000"/>
                </a:solidFill>
                <a:latin typeface="Arial"/>
                <a:ea typeface="Noto Sans CJK SC"/>
              </a:rPr>
              <a:t>Radar data (“backscatter”) is sensitive to structure. The L-band wavelength reflects off tree trunks and branches. It mostly ignores foliage. Thus we see higher values in areas with more trees.  </a:t>
            </a:r>
            <a:endParaRPr lang="en-US" sz="1800" b="0" strike="noStrike" spc="-1">
              <a:latin typeface="Arial"/>
            </a:endParaRPr>
          </a:p>
        </p:txBody>
      </p:sp>
      <p:sp>
        <p:nvSpPr>
          <p:cNvPr id="205" name="CustomShape 5"/>
          <p:cNvSpPr/>
          <p:nvPr/>
        </p:nvSpPr>
        <p:spPr>
          <a:xfrm>
            <a:off x="640080" y="2656800"/>
            <a:ext cx="4023360" cy="3926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Aft>
                <a:spcPts val="289"/>
              </a:spcAft>
            </a:pPr>
            <a:r>
              <a:rPr lang="en-US" sz="1800" b="0" strike="noStrike" spc="-1" dirty="0">
                <a:solidFill>
                  <a:srgbClr val="000000"/>
                </a:solidFill>
                <a:latin typeface="Arial"/>
                <a:ea typeface="Noto Sans CJK SC"/>
              </a:rPr>
              <a:t>PALSAR mosaic* from JAXA </a:t>
            </a:r>
            <a:endParaRPr lang="en-US" sz="1800" b="0" strike="noStrike" spc="-1" dirty="0">
              <a:latin typeface="Arial"/>
            </a:endParaRPr>
          </a:p>
          <a:p>
            <a:pPr marL="356760" indent="-218160">
              <a:lnSpc>
                <a:spcPct val="100000"/>
              </a:lnSpc>
              <a:spcAft>
                <a:spcPts val="289"/>
              </a:spcAft>
              <a:buClr>
                <a:srgbClr val="000000"/>
              </a:buClr>
              <a:buSzPct val="45000"/>
              <a:buFont typeface="Wingdings" charset="2"/>
              <a:buChar char=""/>
            </a:pPr>
            <a:r>
              <a:rPr lang="en-US" sz="1800" b="1" strike="noStrike" spc="-1" dirty="0">
                <a:solidFill>
                  <a:srgbClr val="000000"/>
                </a:solidFill>
                <a:latin typeface="Arial"/>
                <a:ea typeface="Noto Sans CJK SC"/>
              </a:rPr>
              <a:t>L-band HV cross-polarized</a:t>
            </a:r>
            <a:endParaRPr lang="en-US" sz="1800" b="0" strike="noStrike" spc="-1" dirty="0">
              <a:latin typeface="Arial"/>
            </a:endParaRPr>
          </a:p>
          <a:p>
            <a:pPr marL="356760" indent="-218160">
              <a:lnSpc>
                <a:spcPct val="100000"/>
              </a:lnSpc>
              <a:spcAft>
                <a:spcPts val="289"/>
              </a:spcAft>
              <a:buClr>
                <a:srgbClr val="000000"/>
              </a:buClr>
              <a:buSzPct val="45000"/>
              <a:buFont typeface="Wingdings" charset="2"/>
              <a:buChar char=""/>
            </a:pPr>
            <a:r>
              <a:rPr lang="en-US" sz="1800" b="0" strike="noStrike" spc="-1" dirty="0">
                <a:solidFill>
                  <a:srgbClr val="000000"/>
                </a:solidFill>
                <a:latin typeface="Arial"/>
                <a:ea typeface="Noto Sans CJK SC"/>
              </a:rPr>
              <a:t>Resolution: </a:t>
            </a:r>
            <a:r>
              <a:rPr lang="en-US" sz="1800" b="1" strike="noStrike" spc="-1" dirty="0">
                <a:solidFill>
                  <a:srgbClr val="000000"/>
                </a:solidFill>
                <a:latin typeface="Arial"/>
                <a:ea typeface="Noto Sans CJK SC"/>
              </a:rPr>
              <a:t>25 m</a:t>
            </a:r>
            <a:endParaRPr lang="en-US" sz="1800" b="0" strike="noStrike" spc="-1" dirty="0">
              <a:latin typeface="Arial"/>
            </a:endParaRPr>
          </a:p>
          <a:p>
            <a:pPr marL="356760" indent="-218160">
              <a:lnSpc>
                <a:spcPct val="100000"/>
              </a:lnSpc>
              <a:spcAft>
                <a:spcPts val="289"/>
              </a:spcAft>
              <a:buClr>
                <a:srgbClr val="000000"/>
              </a:buClr>
              <a:buSzPct val="45000"/>
              <a:buFont typeface="Wingdings" charset="2"/>
              <a:buChar char=""/>
            </a:pPr>
            <a:r>
              <a:rPr lang="en-US" sz="1800" b="0" strike="noStrike" spc="-1" dirty="0">
                <a:solidFill>
                  <a:srgbClr val="000000"/>
                </a:solidFill>
                <a:latin typeface="Arial"/>
                <a:ea typeface="Noto Sans CJK SC"/>
              </a:rPr>
              <a:t>Year: </a:t>
            </a:r>
            <a:r>
              <a:rPr lang="en-US" sz="1800" b="1" strike="noStrike" spc="-1" dirty="0">
                <a:solidFill>
                  <a:srgbClr val="000000"/>
                </a:solidFill>
                <a:latin typeface="Arial"/>
                <a:ea typeface="Noto Sans CJK SC"/>
              </a:rPr>
              <a:t>2019</a:t>
            </a:r>
            <a:endParaRPr lang="en-US" sz="1800" b="0" strike="noStrike" spc="-1" dirty="0">
              <a:latin typeface="Arial"/>
            </a:endParaRPr>
          </a:p>
          <a:p>
            <a:pPr marL="356760" indent="-218160">
              <a:lnSpc>
                <a:spcPct val="100000"/>
              </a:lnSpc>
              <a:spcAft>
                <a:spcPts val="289"/>
              </a:spcAft>
              <a:buClr>
                <a:srgbClr val="000000"/>
              </a:buClr>
              <a:buSzPct val="45000"/>
              <a:buFont typeface="Wingdings" charset="2"/>
              <a:buChar char=""/>
            </a:pPr>
            <a:r>
              <a:rPr lang="en-US" sz="1800" b="1" strike="noStrike" spc="-1" dirty="0" err="1">
                <a:solidFill>
                  <a:srgbClr val="000000"/>
                </a:solidFill>
                <a:latin typeface="Arial"/>
                <a:ea typeface="Noto Sans CJK SC"/>
              </a:rPr>
              <a:t>Orthorectified</a:t>
            </a:r>
            <a:r>
              <a:rPr lang="en-US" sz="1800" b="1" strike="noStrike" spc="-1" dirty="0">
                <a:solidFill>
                  <a:srgbClr val="000000"/>
                </a:solidFill>
                <a:latin typeface="Arial"/>
                <a:ea typeface="Noto Sans CJK SC"/>
              </a:rPr>
              <a:t> and slope-corrected</a:t>
            </a:r>
            <a:endParaRPr lang="en-US" sz="1800" b="0" strike="noStrike" spc="-1" dirty="0">
              <a:latin typeface="Arial"/>
            </a:endParaRPr>
          </a:p>
          <a:p>
            <a:pPr marL="356760" indent="-218160">
              <a:lnSpc>
                <a:spcPct val="100000"/>
              </a:lnSpc>
              <a:spcAft>
                <a:spcPts val="289"/>
              </a:spcAft>
              <a:buClr>
                <a:srgbClr val="000000"/>
              </a:buClr>
              <a:buSzPct val="45000"/>
              <a:buFont typeface="Wingdings" charset="2"/>
              <a:buChar char=""/>
            </a:pPr>
            <a:r>
              <a:rPr lang="en-US" sz="1800" b="0" strike="noStrike" spc="-1" dirty="0">
                <a:solidFill>
                  <a:srgbClr val="000000"/>
                </a:solidFill>
                <a:latin typeface="Arial"/>
                <a:ea typeface="Noto Sans CJK SC"/>
              </a:rPr>
              <a:t>De-noising filter: </a:t>
            </a:r>
            <a:r>
              <a:rPr lang="en-US" sz="1800" b="1" strike="noStrike" spc="-1" dirty="0">
                <a:solidFill>
                  <a:srgbClr val="000000"/>
                </a:solidFill>
                <a:latin typeface="Arial"/>
                <a:ea typeface="Noto Sans CJK SC"/>
              </a:rPr>
              <a:t>5x5 median</a:t>
            </a:r>
            <a:endParaRPr lang="en-US" sz="1800" b="0" strike="noStrike" spc="-1" dirty="0">
              <a:latin typeface="Arial"/>
            </a:endParaRPr>
          </a:p>
          <a:p>
            <a:pPr>
              <a:lnSpc>
                <a:spcPct val="100000"/>
              </a:lnSpc>
              <a:spcAft>
                <a:spcPts val="289"/>
              </a:spcAft>
            </a:pPr>
            <a:endParaRPr lang="en-US" sz="1800" b="0" strike="noStrike" spc="-1" dirty="0">
              <a:latin typeface="Arial"/>
            </a:endParaRPr>
          </a:p>
          <a:p>
            <a:pPr>
              <a:lnSpc>
                <a:spcPct val="100000"/>
              </a:lnSpc>
              <a:spcAft>
                <a:spcPts val="289"/>
              </a:spcAft>
            </a:pPr>
            <a:r>
              <a:rPr lang="en-US" sz="1100" b="0" strike="noStrike" spc="-1" dirty="0">
                <a:solidFill>
                  <a:srgbClr val="808080"/>
                </a:solidFill>
                <a:latin typeface="Arial"/>
                <a:ea typeface="Noto Sans CJK SC"/>
              </a:rPr>
              <a:t>*Shimada, M., &amp; </a:t>
            </a:r>
            <a:r>
              <a:rPr lang="en-US" sz="1100" b="0" strike="noStrike" spc="-1" dirty="0" err="1">
                <a:solidFill>
                  <a:srgbClr val="808080"/>
                </a:solidFill>
                <a:latin typeface="Arial"/>
                <a:ea typeface="Noto Sans CJK SC"/>
              </a:rPr>
              <a:t>Ohtaki</a:t>
            </a:r>
            <a:r>
              <a:rPr lang="en-US" sz="1100" b="0" strike="noStrike" spc="-1" dirty="0">
                <a:solidFill>
                  <a:srgbClr val="808080"/>
                </a:solidFill>
                <a:latin typeface="Arial"/>
                <a:ea typeface="Noto Sans CJK SC"/>
              </a:rPr>
              <a:t>, T. (2010). Generating Large-Scale High-Quality SAR Mosaic Datasets: Application to PALSAR Data for Global Monitoring.</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spcBef>
                <a:spcPts val="283"/>
              </a:spcBef>
              <a:spcAft>
                <a:spcPts val="283"/>
              </a:spcAft>
            </a:pPr>
            <a:r>
              <a:rPr lang="en-US" sz="1100" b="1" strike="noStrike" spc="-1" dirty="0">
                <a:solidFill>
                  <a:srgbClr val="808080"/>
                </a:solidFill>
                <a:latin typeface="Arial"/>
                <a:ea typeface="Noto Sans CJK SC"/>
              </a:rPr>
              <a:t>Right: </a:t>
            </a:r>
            <a:r>
              <a:rPr lang="en-US" sz="1100" b="0" strike="noStrike" spc="-1" dirty="0">
                <a:solidFill>
                  <a:srgbClr val="808080"/>
                </a:solidFill>
                <a:latin typeface="Arial"/>
                <a:ea typeface="Noto Sans CJK SC"/>
              </a:rPr>
              <a:t>Figure 5.10 in Saatchi, S. (2019). The SAR Handbook. Comprehensive Methodologies for Forest Monitoring and Biomass Estimation.</a:t>
            </a:r>
            <a:endParaRPr lang="en-US" sz="1100" b="0" strike="noStrike" spc="-1" dirty="0">
              <a:latin typeface="Arial"/>
            </a:endParaRPr>
          </a:p>
        </p:txBody>
      </p:sp>
      <p:pic>
        <p:nvPicPr>
          <p:cNvPr id="206" name="Picture 205"/>
          <p:cNvPicPr/>
          <p:nvPr/>
        </p:nvPicPr>
        <p:blipFill>
          <a:blip r:embed="rId3"/>
          <a:stretch/>
        </p:blipFill>
        <p:spPr>
          <a:xfrm>
            <a:off x="4572000" y="2656800"/>
            <a:ext cx="3474720" cy="2961720"/>
          </a:xfrm>
          <a:prstGeom prst="rect">
            <a:avLst/>
          </a:prstGeom>
          <a:ln>
            <a:noFill/>
          </a:ln>
        </p:spPr>
      </p:pic>
      <p:grpSp>
        <p:nvGrpSpPr>
          <p:cNvPr id="207" name="Group 6"/>
          <p:cNvGrpSpPr/>
          <p:nvPr/>
        </p:nvGrpSpPr>
        <p:grpSpPr>
          <a:xfrm>
            <a:off x="8138160" y="1565280"/>
            <a:ext cx="3474720" cy="4925160"/>
            <a:chOff x="8138160" y="1565280"/>
            <a:chExt cx="3474720" cy="4925160"/>
          </a:xfrm>
        </p:grpSpPr>
        <p:pic>
          <p:nvPicPr>
            <p:cNvPr id="208" name="Picture 207"/>
            <p:cNvPicPr/>
            <p:nvPr/>
          </p:nvPicPr>
          <p:blipFill>
            <a:blip r:embed="rId4"/>
            <a:stretch/>
          </p:blipFill>
          <p:spPr>
            <a:xfrm>
              <a:off x="8138160" y="4039920"/>
              <a:ext cx="3467880" cy="2450520"/>
            </a:xfrm>
            <a:prstGeom prst="rect">
              <a:avLst/>
            </a:prstGeom>
            <a:ln>
              <a:noFill/>
            </a:ln>
          </p:spPr>
        </p:pic>
        <p:pic>
          <p:nvPicPr>
            <p:cNvPr id="209" name="Picture 208"/>
            <p:cNvPicPr/>
            <p:nvPr/>
          </p:nvPicPr>
          <p:blipFill>
            <a:blip r:embed="rId5"/>
            <a:stretch/>
          </p:blipFill>
          <p:spPr>
            <a:xfrm>
              <a:off x="8138160" y="1565280"/>
              <a:ext cx="3474720" cy="2455200"/>
            </a:xfrm>
            <a:prstGeom prst="rect">
              <a:avLst/>
            </a:prstGeom>
            <a:ln>
              <a:noFill/>
            </a:ln>
          </p:spPr>
        </p:pic>
        <p:sp>
          <p:nvSpPr>
            <p:cNvPr id="210" name="CustomShape 7"/>
            <p:cNvSpPr/>
            <p:nvPr/>
          </p:nvSpPr>
          <p:spPr>
            <a:xfrm>
              <a:off x="8138160" y="3654720"/>
              <a:ext cx="1920240" cy="365760"/>
            </a:xfrm>
            <a:prstGeom prst="rect">
              <a:avLst/>
            </a:prstGeom>
            <a:solidFill>
              <a:srgbClr val="EEEEEE">
                <a:alpha val="43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500" b="0" strike="noStrike" spc="-1">
                  <a:solidFill>
                    <a:srgbClr val="000000"/>
                  </a:solidFill>
                  <a:latin typeface="Arial"/>
                  <a:ea typeface="Noto Sans CJK SC"/>
                </a:rPr>
                <a:t>Bing aerial imagery</a:t>
              </a:r>
              <a:endParaRPr lang="en-US" sz="1500" b="0" strike="noStrike" spc="-1">
                <a:solidFill>
                  <a:srgbClr val="000000"/>
                </a:solidFill>
                <a:latin typeface="Arial"/>
              </a:endParaRPr>
            </a:p>
          </p:txBody>
        </p:sp>
        <p:sp>
          <p:nvSpPr>
            <p:cNvPr id="211" name="CustomShape 8"/>
            <p:cNvSpPr/>
            <p:nvPr/>
          </p:nvSpPr>
          <p:spPr>
            <a:xfrm>
              <a:off x="8138160" y="6123600"/>
              <a:ext cx="1645920" cy="365760"/>
            </a:xfrm>
            <a:prstGeom prst="rect">
              <a:avLst/>
            </a:prstGeom>
            <a:solidFill>
              <a:srgbClr val="EEEEEE">
                <a:alpha val="46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500" b="0" strike="noStrike" spc="-1">
                  <a:solidFill>
                    <a:srgbClr val="000000"/>
                  </a:solidFill>
                  <a:latin typeface="Arial"/>
                  <a:ea typeface="Noto Sans CJK SC"/>
                </a:rPr>
                <a:t>PALSAR mosaic</a:t>
              </a:r>
              <a:endParaRPr lang="en-US" sz="1500" b="0" strike="noStrike" spc="-1">
                <a:solidFill>
                  <a:srgbClr val="000000"/>
                </a:solidFill>
                <a:latin typeface="Arial"/>
              </a:endParaRPr>
            </a:p>
          </p:txBody>
        </p:sp>
      </p:grpSp>
      <p:sp>
        <p:nvSpPr>
          <p:cNvPr id="212" name="CustomShape 9"/>
          <p:cNvSpPr/>
          <p:nvPr/>
        </p:nvSpPr>
        <p:spPr>
          <a:xfrm>
            <a:off x="8046720" y="1275120"/>
            <a:ext cx="3566160" cy="37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500" b="1" strike="noStrike" spc="-1">
                <a:solidFill>
                  <a:srgbClr val="808080"/>
                </a:solidFill>
                <a:latin typeface="Arial"/>
                <a:ea typeface="Noto Sans CJK SC"/>
              </a:rPr>
              <a:t>Lac de Péligre</a:t>
            </a:r>
            <a:endParaRPr lang="en-US" sz="1500" b="1" strike="noStrike" spc="-1">
              <a:solidFill>
                <a:srgbClr val="80808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21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15"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smtClean="0">
                <a:solidFill>
                  <a:srgbClr val="000000"/>
                </a:solidFill>
                <a:latin typeface="Calibri Light"/>
                <a:ea typeface="DejaVu Sans"/>
              </a:rPr>
              <a:t>Calibrate backscatter to AGB</a:t>
            </a:r>
            <a:endParaRPr lang="en-US" sz="4400" b="0" strike="noStrike" spc="-1" dirty="0">
              <a:latin typeface="Arial"/>
            </a:endParaRPr>
          </a:p>
        </p:txBody>
      </p:sp>
      <p:sp>
        <p:nvSpPr>
          <p:cNvPr id="216" name="CustomShape 4"/>
          <p:cNvSpPr/>
          <p:nvPr/>
        </p:nvSpPr>
        <p:spPr>
          <a:xfrm>
            <a:off x="548640" y="1371600"/>
            <a:ext cx="767952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800" b="0" strike="noStrike" spc="-1">
                <a:solidFill>
                  <a:srgbClr val="000000"/>
                </a:solidFill>
                <a:latin typeface="Arial"/>
                <a:ea typeface="Noto Sans CJK SC"/>
              </a:rPr>
              <a:t>OLS linear regression relating backscatter (</a:t>
            </a:r>
            <a:r>
              <a:rPr lang="en-US" sz="1800" b="0" strike="noStrike" spc="-1">
                <a:solidFill>
                  <a:srgbClr val="000000"/>
                </a:solidFill>
                <a:latin typeface="Arial"/>
                <a:ea typeface="Arial"/>
              </a:rPr>
              <a:t>σ</a:t>
            </a:r>
            <a:r>
              <a:rPr lang="en-US" sz="1800" b="0" strike="noStrike" spc="-1" baseline="33000">
                <a:solidFill>
                  <a:srgbClr val="000000"/>
                </a:solidFill>
                <a:latin typeface="Arial"/>
                <a:ea typeface="Arial"/>
              </a:rPr>
              <a:t>0</a:t>
            </a:r>
            <a:r>
              <a:rPr lang="en-US" sz="1800" b="0" strike="noStrike" spc="-1">
                <a:solidFill>
                  <a:srgbClr val="000000"/>
                </a:solidFill>
                <a:latin typeface="Arial"/>
                <a:ea typeface="Noto Sans CJK SC"/>
              </a:rPr>
              <a:t>) to plot AGB </a:t>
            </a:r>
            <a:endParaRPr lang="en-US" sz="1800" b="0" strike="noStrike" spc="-1">
              <a:latin typeface="Arial"/>
            </a:endParaRPr>
          </a:p>
        </p:txBody>
      </p:sp>
      <p:pic>
        <p:nvPicPr>
          <p:cNvPr id="217" name="Picture 216"/>
          <p:cNvPicPr/>
          <p:nvPr/>
        </p:nvPicPr>
        <p:blipFill>
          <a:blip r:embed="rId3"/>
          <a:stretch/>
        </p:blipFill>
        <p:spPr>
          <a:xfrm>
            <a:off x="711360" y="1963080"/>
            <a:ext cx="5118120" cy="4436280"/>
          </a:xfrm>
          <a:prstGeom prst="rect">
            <a:avLst/>
          </a:prstGeom>
          <a:ln>
            <a:noFill/>
          </a:ln>
        </p:spPr>
      </p:pic>
      <p:pic>
        <p:nvPicPr>
          <p:cNvPr id="218" name="Picture 217"/>
          <p:cNvPicPr/>
          <p:nvPr/>
        </p:nvPicPr>
        <p:blipFill>
          <a:blip r:embed="rId4"/>
          <a:stretch/>
        </p:blipFill>
        <p:spPr>
          <a:xfrm>
            <a:off x="711360" y="1727640"/>
            <a:ext cx="5232240" cy="4671720"/>
          </a:xfrm>
          <a:prstGeom prst="rect">
            <a:avLst/>
          </a:prstGeom>
          <a:ln>
            <a:noFill/>
          </a:ln>
        </p:spPr>
      </p:pic>
      <p:grpSp>
        <p:nvGrpSpPr>
          <p:cNvPr id="219" name="Group 5"/>
          <p:cNvGrpSpPr/>
          <p:nvPr/>
        </p:nvGrpSpPr>
        <p:grpSpPr>
          <a:xfrm>
            <a:off x="6766560" y="2194560"/>
            <a:ext cx="3656160" cy="910080"/>
            <a:chOff x="6766560" y="2194560"/>
            <a:chExt cx="3656160" cy="910080"/>
          </a:xfrm>
        </p:grpSpPr>
        <p:sp>
          <p:nvSpPr>
            <p:cNvPr id="220" name="CustomShape 6"/>
            <p:cNvSpPr/>
            <p:nvPr/>
          </p:nvSpPr>
          <p:spPr>
            <a:xfrm>
              <a:off x="6766560" y="2194560"/>
              <a:ext cx="3656160" cy="91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600" b="1" strike="noStrike" spc="-1">
                  <a:solidFill>
                    <a:srgbClr val="000000"/>
                  </a:solidFill>
                  <a:latin typeface="Arial"/>
                  <a:ea typeface="Noto Sans CJK SC"/>
                </a:rPr>
                <a:t>Model:    </a:t>
              </a:r>
              <a:endParaRPr lang="en-US" sz="1600" b="0" strike="noStrike" spc="-1">
                <a:latin typeface="Arial"/>
              </a:endParaRPr>
            </a:p>
            <a:p>
              <a:pPr>
                <a:lnSpc>
                  <a:spcPct val="100000"/>
                </a:lnSpc>
                <a:spcBef>
                  <a:spcPts val="283"/>
                </a:spcBef>
                <a:spcAft>
                  <a:spcPts val="283"/>
                </a:spcAft>
              </a:pPr>
              <a:r>
                <a:rPr lang="en-US" sz="1600" b="1" strike="noStrike" spc="-1">
                  <a:solidFill>
                    <a:srgbClr val="000000"/>
                  </a:solidFill>
                  <a:latin typeface="Arial"/>
                  <a:ea typeface="Noto Sans CJK SC"/>
                </a:rPr>
                <a:t>RMSE:  </a:t>
              </a:r>
              <a:r>
                <a:rPr lang="en-US" sz="1600" b="0" strike="noStrike" spc="-1">
                  <a:solidFill>
                    <a:srgbClr val="000000"/>
                  </a:solidFill>
                  <a:latin typeface="Arial"/>
                  <a:ea typeface="Noto Sans CJK SC"/>
                </a:rPr>
                <a:t>19.8 </a:t>
              </a:r>
              <a:r>
                <a:rPr lang="en-US" sz="1600" b="0" strike="noStrike" spc="-1">
                  <a:solidFill>
                    <a:srgbClr val="000000"/>
                  </a:solidFill>
                  <a:latin typeface="Arial"/>
                  <a:ea typeface="Arial"/>
                </a:rPr>
                <a:t>±</a:t>
              </a:r>
              <a:r>
                <a:rPr lang="en-US" sz="1600" b="0" strike="noStrike" spc="-1">
                  <a:solidFill>
                    <a:srgbClr val="000000"/>
                  </a:solidFill>
                  <a:latin typeface="Arial"/>
                  <a:ea typeface="Noto Sans CJK SC"/>
                </a:rPr>
                <a:t> 6.9 Mg/ha</a:t>
              </a:r>
              <a:endParaRPr lang="en-US" sz="1600" b="0" strike="noStrike" spc="-1">
                <a:latin typeface="Arial"/>
              </a:endParaRPr>
            </a:p>
            <a:p>
              <a:pPr>
                <a:lnSpc>
                  <a:spcPct val="100000"/>
                </a:lnSpc>
                <a:spcBef>
                  <a:spcPts val="283"/>
                </a:spcBef>
                <a:spcAft>
                  <a:spcPts val="283"/>
                </a:spcAft>
              </a:pPr>
              <a:r>
                <a:rPr lang="en-US" sz="1600" b="1" strike="noStrike" spc="-1">
                  <a:solidFill>
                    <a:srgbClr val="000000"/>
                  </a:solidFill>
                  <a:latin typeface="Arial"/>
                  <a:ea typeface="Noto Sans CJK SC"/>
                </a:rPr>
                <a:t>Validation bias:  </a:t>
              </a:r>
              <a:r>
                <a:rPr lang="en-US" sz="1600" b="0" strike="noStrike" spc="-1">
                  <a:solidFill>
                    <a:srgbClr val="000000"/>
                  </a:solidFill>
                  <a:latin typeface="Arial"/>
                  <a:ea typeface="Noto Sans CJK SC"/>
                </a:rPr>
                <a:t>6.2 </a:t>
              </a:r>
              <a:r>
                <a:rPr lang="en-US" sz="1600" b="0" strike="noStrike" spc="-1">
                  <a:solidFill>
                    <a:srgbClr val="000000"/>
                  </a:solidFill>
                  <a:latin typeface="Arial"/>
                  <a:ea typeface="Arial"/>
                </a:rPr>
                <a:t>±</a:t>
              </a:r>
              <a:r>
                <a:rPr lang="en-US" sz="1600" b="0" strike="noStrike" spc="-1">
                  <a:solidFill>
                    <a:srgbClr val="000000"/>
                  </a:solidFill>
                  <a:latin typeface="Arial"/>
                  <a:ea typeface="Noto Sans CJK SC"/>
                </a:rPr>
                <a:t> 4.5 Mg/ha</a:t>
              </a:r>
              <a:endParaRPr lang="en-US" sz="1600" b="0" strike="noStrike" spc="-1">
                <a:latin typeface="Arial"/>
              </a:endParaRPr>
            </a:p>
          </p:txBody>
        </p:sp>
        <p:pic>
          <p:nvPicPr>
            <p:cNvPr id="221" name="Picture 220"/>
            <p:cNvPicPr/>
            <p:nvPr/>
          </p:nvPicPr>
          <p:blipFill>
            <a:blip r:embed="rId5"/>
            <a:stretch/>
          </p:blipFill>
          <p:spPr>
            <a:xfrm>
              <a:off x="7589520" y="2228040"/>
              <a:ext cx="2743200" cy="313560"/>
            </a:xfrm>
            <a:prstGeom prst="rect">
              <a:avLst/>
            </a:prstGeom>
            <a:ln>
              <a:noFill/>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3"/>
          <a:stretch/>
        </p:blipFill>
        <p:spPr>
          <a:xfrm>
            <a:off x="4717800" y="1297800"/>
            <a:ext cx="7474680" cy="5285880"/>
          </a:xfrm>
          <a:prstGeom prst="rect">
            <a:avLst/>
          </a:prstGeom>
          <a:ln>
            <a:noFill/>
          </a:ln>
        </p:spPr>
      </p:pic>
      <p:sp>
        <p:nvSpPr>
          <p:cNvPr id="22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22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25"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Map biomass (AGB)</a:t>
            </a:r>
            <a:endParaRPr lang="en-US" sz="4400" b="0" strike="noStrike" spc="-1">
              <a:latin typeface="Arial"/>
            </a:endParaRPr>
          </a:p>
        </p:txBody>
      </p:sp>
      <p:sp>
        <p:nvSpPr>
          <p:cNvPr id="226" name="CustomShape 4"/>
          <p:cNvSpPr/>
          <p:nvPr/>
        </p:nvSpPr>
        <p:spPr>
          <a:xfrm>
            <a:off x="548640" y="1393560"/>
            <a:ext cx="3931920" cy="176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800" b="0" strike="noStrike" spc="-1" dirty="0">
                <a:solidFill>
                  <a:srgbClr val="000000"/>
                </a:solidFill>
                <a:latin typeface="Arial"/>
                <a:ea typeface="Noto Sans CJK SC"/>
              </a:rPr>
              <a:t>Post-processing: </a:t>
            </a:r>
            <a:endParaRPr lang="en-US" sz="1800" b="0" strike="noStrike" spc="-1" dirty="0">
              <a:latin typeface="Arial"/>
            </a:endParaRPr>
          </a:p>
          <a:p>
            <a:pPr marL="432000" lvl="1" indent="-214560">
              <a:lnSpc>
                <a:spcPct val="100000"/>
              </a:lnSpc>
              <a:spcBef>
                <a:spcPts val="283"/>
              </a:spcBef>
              <a:spcAft>
                <a:spcPts val="283"/>
              </a:spcAft>
              <a:buClr>
                <a:srgbClr val="000000"/>
              </a:buClr>
              <a:buSzPct val="45000"/>
              <a:buFont typeface="Wingdings" charset="2"/>
              <a:buChar char=""/>
            </a:pPr>
            <a:r>
              <a:rPr lang="en-US" sz="1800" b="0" strike="noStrike" spc="-1" dirty="0">
                <a:solidFill>
                  <a:srgbClr val="000000"/>
                </a:solidFill>
                <a:latin typeface="Arial"/>
                <a:ea typeface="Noto Sans CJK SC"/>
              </a:rPr>
              <a:t>Set high-biomass saturation point at </a:t>
            </a:r>
            <a:r>
              <a:rPr lang="en-US" sz="1800" b="0" strike="noStrike" spc="-1" dirty="0" smtClean="0">
                <a:solidFill>
                  <a:srgbClr val="000000"/>
                </a:solidFill>
                <a:latin typeface="Arial"/>
                <a:ea typeface="Noto Sans CJK SC"/>
              </a:rPr>
              <a:t>300 </a:t>
            </a:r>
            <a:r>
              <a:rPr lang="en-US" sz="1800" b="0" strike="noStrike" spc="-1" dirty="0">
                <a:solidFill>
                  <a:srgbClr val="000000"/>
                </a:solidFill>
                <a:latin typeface="Arial"/>
                <a:ea typeface="Noto Sans CJK SC"/>
              </a:rPr>
              <a:t>Mg/ha.</a:t>
            </a:r>
            <a:endParaRPr lang="en-US" sz="1800" b="0" strike="noStrike" spc="-1" dirty="0">
              <a:latin typeface="Arial"/>
            </a:endParaRPr>
          </a:p>
          <a:p>
            <a:pPr marL="432000" lvl="1" indent="-214560">
              <a:lnSpc>
                <a:spcPct val="100000"/>
              </a:lnSpc>
              <a:spcBef>
                <a:spcPts val="283"/>
              </a:spcBef>
              <a:spcAft>
                <a:spcPts val="283"/>
              </a:spcAft>
              <a:buClr>
                <a:srgbClr val="000000"/>
              </a:buClr>
              <a:buSzPct val="45000"/>
              <a:buFont typeface="Wingdings" charset="2"/>
              <a:buChar char=""/>
            </a:pPr>
            <a:r>
              <a:rPr lang="en-US" sz="1800" b="0" strike="noStrike" spc="-1" dirty="0">
                <a:solidFill>
                  <a:srgbClr val="000000"/>
                </a:solidFill>
                <a:latin typeface="Arial"/>
                <a:ea typeface="Noto Sans CJK SC"/>
              </a:rPr>
              <a:t>Mask out water and urban areas based on 2017 land cover map. </a:t>
            </a:r>
            <a:endParaRPr lang="en-US" sz="1800" b="0" strike="noStrike" spc="-1" dirty="0">
              <a:latin typeface="Arial"/>
            </a:endParaRPr>
          </a:p>
        </p:txBody>
      </p:sp>
      <p:grpSp>
        <p:nvGrpSpPr>
          <p:cNvPr id="227" name="Group 5"/>
          <p:cNvGrpSpPr/>
          <p:nvPr/>
        </p:nvGrpSpPr>
        <p:grpSpPr>
          <a:xfrm>
            <a:off x="4846320" y="1956240"/>
            <a:ext cx="856800" cy="1644120"/>
            <a:chOff x="4846320" y="1956240"/>
            <a:chExt cx="856800" cy="1644120"/>
          </a:xfrm>
        </p:grpSpPr>
        <p:pic>
          <p:nvPicPr>
            <p:cNvPr id="228" name="Picture 227"/>
            <p:cNvPicPr/>
            <p:nvPr/>
          </p:nvPicPr>
          <p:blipFill>
            <a:blip r:embed="rId4"/>
            <a:stretch/>
          </p:blipFill>
          <p:spPr>
            <a:xfrm rot="10803600">
              <a:off x="4847040" y="1991160"/>
              <a:ext cx="226800" cy="1589040"/>
            </a:xfrm>
            <a:prstGeom prst="rect">
              <a:avLst/>
            </a:prstGeom>
            <a:ln>
              <a:noFill/>
            </a:ln>
          </p:spPr>
        </p:pic>
        <p:sp>
          <p:nvSpPr>
            <p:cNvPr id="229" name="CustomShape 6"/>
            <p:cNvSpPr/>
            <p:nvPr/>
          </p:nvSpPr>
          <p:spPr>
            <a:xfrm>
              <a:off x="4993920" y="3383280"/>
              <a:ext cx="49176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a:t>
              </a:r>
              <a:endParaRPr lang="en-US" sz="900" b="0" strike="noStrike" spc="-1">
                <a:latin typeface="Arial"/>
              </a:endParaRPr>
            </a:p>
          </p:txBody>
        </p:sp>
        <p:sp>
          <p:nvSpPr>
            <p:cNvPr id="230" name="CustomShape 7"/>
            <p:cNvSpPr/>
            <p:nvPr/>
          </p:nvSpPr>
          <p:spPr>
            <a:xfrm>
              <a:off x="4979160" y="2651760"/>
              <a:ext cx="50652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60</a:t>
              </a:r>
              <a:endParaRPr lang="en-US" sz="900" b="0" strike="noStrike" spc="-1">
                <a:latin typeface="Arial"/>
              </a:endParaRPr>
            </a:p>
          </p:txBody>
        </p:sp>
        <p:sp>
          <p:nvSpPr>
            <p:cNvPr id="231" name="CustomShape 8"/>
            <p:cNvSpPr/>
            <p:nvPr/>
          </p:nvSpPr>
          <p:spPr>
            <a:xfrm>
              <a:off x="4981320" y="195624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 Mg/ha</a:t>
              </a:r>
              <a:endParaRPr lang="en-US" sz="9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Picture 231"/>
          <p:cNvPicPr/>
          <p:nvPr/>
        </p:nvPicPr>
        <p:blipFill>
          <a:blip r:embed="rId3"/>
          <a:stretch/>
        </p:blipFill>
        <p:spPr>
          <a:xfrm>
            <a:off x="4717080" y="1297440"/>
            <a:ext cx="7475040" cy="5285880"/>
          </a:xfrm>
          <a:prstGeom prst="rect">
            <a:avLst/>
          </a:prstGeom>
          <a:ln>
            <a:noFill/>
          </a:ln>
        </p:spPr>
      </p:pic>
      <p:sp>
        <p:nvSpPr>
          <p:cNvPr id="23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23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35"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AGB &gt;20 Mg/ha</a:t>
            </a:r>
            <a:endParaRPr lang="en-US" sz="4400" b="0" strike="noStrike" spc="-1">
              <a:latin typeface="Arial"/>
            </a:endParaRPr>
          </a:p>
        </p:txBody>
      </p:sp>
      <p:sp>
        <p:nvSpPr>
          <p:cNvPr id="236" name="CustomShape 4"/>
          <p:cNvSpPr/>
          <p:nvPr/>
        </p:nvSpPr>
        <p:spPr>
          <a:xfrm>
            <a:off x="548640" y="1393560"/>
            <a:ext cx="4168440" cy="176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endParaRPr lang="en-US" sz="1800" b="0" strike="noStrike" spc="-1">
              <a:latin typeface="Arial"/>
            </a:endParaRPr>
          </a:p>
          <a:p>
            <a:pPr marL="432000" lvl="1"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The map is colored only where AGB exceeds 20 Mg/ha.</a:t>
            </a:r>
            <a:endParaRPr lang="en-US" sz="1800" b="0" strike="noStrike" spc="-1">
              <a:latin typeface="Arial"/>
            </a:endParaRPr>
          </a:p>
          <a:p>
            <a:pPr marL="432000" lvl="1"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Ryan et al. use a threshold of 20 Mg/ha to classify tree cover.</a:t>
            </a:r>
            <a:endParaRPr lang="en-US" sz="1800" b="0" strike="noStrike" spc="-1">
              <a:latin typeface="Arial"/>
            </a:endParaRPr>
          </a:p>
        </p:txBody>
      </p:sp>
      <p:grpSp>
        <p:nvGrpSpPr>
          <p:cNvPr id="237" name="Group 5"/>
          <p:cNvGrpSpPr/>
          <p:nvPr/>
        </p:nvGrpSpPr>
        <p:grpSpPr>
          <a:xfrm>
            <a:off x="4846320" y="1956240"/>
            <a:ext cx="856800" cy="1644120"/>
            <a:chOff x="4846320" y="1956240"/>
            <a:chExt cx="856800" cy="1644120"/>
          </a:xfrm>
        </p:grpSpPr>
        <p:pic>
          <p:nvPicPr>
            <p:cNvPr id="238" name="Picture 237"/>
            <p:cNvPicPr/>
            <p:nvPr/>
          </p:nvPicPr>
          <p:blipFill>
            <a:blip r:embed="rId4"/>
            <a:stretch/>
          </p:blipFill>
          <p:spPr>
            <a:xfrm rot="10803600">
              <a:off x="4847040" y="1991160"/>
              <a:ext cx="226800" cy="1589040"/>
            </a:xfrm>
            <a:prstGeom prst="rect">
              <a:avLst/>
            </a:prstGeom>
            <a:ln>
              <a:noFill/>
            </a:ln>
          </p:spPr>
        </p:pic>
        <p:sp>
          <p:nvSpPr>
            <p:cNvPr id="239" name="CustomShape 6"/>
            <p:cNvSpPr/>
            <p:nvPr/>
          </p:nvSpPr>
          <p:spPr>
            <a:xfrm>
              <a:off x="4993920" y="3383280"/>
              <a:ext cx="49176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a:t>
              </a:r>
              <a:endParaRPr lang="en-US" sz="900" b="0" strike="noStrike" spc="-1">
                <a:latin typeface="Arial"/>
              </a:endParaRPr>
            </a:p>
          </p:txBody>
        </p:sp>
        <p:sp>
          <p:nvSpPr>
            <p:cNvPr id="240" name="CustomShape 7"/>
            <p:cNvSpPr/>
            <p:nvPr/>
          </p:nvSpPr>
          <p:spPr>
            <a:xfrm>
              <a:off x="4979160" y="2651760"/>
              <a:ext cx="50652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60</a:t>
              </a:r>
              <a:endParaRPr lang="en-US" sz="900" b="0" strike="noStrike" spc="-1">
                <a:latin typeface="Arial"/>
              </a:endParaRPr>
            </a:p>
          </p:txBody>
        </p:sp>
        <p:sp>
          <p:nvSpPr>
            <p:cNvPr id="241" name="CustomShape 8"/>
            <p:cNvSpPr/>
            <p:nvPr/>
          </p:nvSpPr>
          <p:spPr>
            <a:xfrm>
              <a:off x="4981320" y="195624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 Mg/ha</a:t>
              </a:r>
              <a:endParaRPr lang="en-US" sz="9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77"/>
          <p:cNvPicPr/>
          <p:nvPr/>
        </p:nvPicPr>
        <p:blipFill>
          <a:blip r:embed="rId3"/>
          <a:stretch/>
        </p:blipFill>
        <p:spPr>
          <a:xfrm>
            <a:off x="2644200" y="1276920"/>
            <a:ext cx="7503120" cy="5305680"/>
          </a:xfrm>
          <a:prstGeom prst="rect">
            <a:avLst/>
          </a:prstGeom>
          <a:ln>
            <a:noFill/>
          </a:ln>
        </p:spPr>
      </p:pic>
      <p:sp>
        <p:nvSpPr>
          <p:cNvPr id="279"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External validation</a:t>
            </a:r>
            <a:endParaRPr lang="en-US" sz="4400" b="0" strike="noStrike" spc="-1">
              <a:latin typeface="Arial"/>
            </a:endParaRPr>
          </a:p>
        </p:txBody>
      </p:sp>
      <p:sp>
        <p:nvSpPr>
          <p:cNvPr id="280"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81" name="CustomShape 3"/>
          <p:cNvSpPr/>
          <p:nvPr/>
        </p:nvSpPr>
        <p:spPr>
          <a:xfrm>
            <a:off x="2733120" y="1388520"/>
            <a:ext cx="1548000" cy="89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Avitabile et al. 2016</a:t>
            </a:r>
            <a:endParaRPr lang="en-US" sz="1200" b="0" strike="noStrike" spc="-1">
              <a:latin typeface="Arial"/>
            </a:endParaRPr>
          </a:p>
          <a:p>
            <a:pPr>
              <a:lnSpc>
                <a:spcPct val="100000"/>
              </a:lnSpc>
            </a:pPr>
            <a:r>
              <a:rPr lang="en-US" sz="1200" b="0" strike="noStrike" spc="-1">
                <a:solidFill>
                  <a:srgbClr val="000000"/>
                </a:solidFill>
                <a:latin typeface="Arial"/>
                <a:ea typeface="DejaVu Sans"/>
              </a:rPr>
              <a:t>RMSE: 44 Mg/ha</a:t>
            </a:r>
            <a:endParaRPr lang="en-US" sz="1200" b="0" strike="noStrike" spc="-1">
              <a:latin typeface="Arial"/>
            </a:endParaRPr>
          </a:p>
          <a:p>
            <a:pPr>
              <a:lnSpc>
                <a:spcPct val="100000"/>
              </a:lnSpc>
            </a:pPr>
            <a:r>
              <a:rPr lang="en-US" sz="1200" b="0" strike="noStrike" spc="-1">
                <a:solidFill>
                  <a:srgbClr val="000000"/>
                </a:solidFill>
                <a:latin typeface="Arial"/>
                <a:ea typeface="DejaVu Sans"/>
              </a:rPr>
              <a:t>Mean diff: -27.8</a:t>
            </a:r>
            <a:endParaRPr lang="en-US" sz="1200" b="0" strike="noStrike" spc="-1">
              <a:latin typeface="Arial"/>
            </a:endParaRPr>
          </a:p>
        </p:txBody>
      </p:sp>
      <p:sp>
        <p:nvSpPr>
          <p:cNvPr id="282" name="CustomShape 4"/>
          <p:cNvSpPr/>
          <p:nvPr/>
        </p:nvSpPr>
        <p:spPr>
          <a:xfrm>
            <a:off x="6410520" y="1384920"/>
            <a:ext cx="1436760" cy="64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ESA CCI Biomass 2017</a:t>
            </a:r>
            <a:endParaRPr lang="en-US" sz="1200" b="0" strike="noStrike" spc="-1">
              <a:latin typeface="Arial"/>
            </a:endParaRPr>
          </a:p>
          <a:p>
            <a:pPr>
              <a:lnSpc>
                <a:spcPct val="100000"/>
              </a:lnSpc>
            </a:pPr>
            <a:r>
              <a:rPr lang="en-US" sz="1200" b="0" strike="noStrike" spc="-1">
                <a:solidFill>
                  <a:srgbClr val="000000"/>
                </a:solidFill>
                <a:latin typeface="Arial"/>
                <a:ea typeface="DejaVu Sans"/>
              </a:rPr>
              <a:t>RMSE: 37 Mg/ha</a:t>
            </a:r>
            <a:endParaRPr lang="en-US" sz="1200" b="0" strike="noStrike" spc="-1">
              <a:latin typeface="Arial"/>
            </a:endParaRPr>
          </a:p>
          <a:p>
            <a:pPr>
              <a:lnSpc>
                <a:spcPct val="100000"/>
              </a:lnSpc>
            </a:pPr>
            <a:r>
              <a:rPr lang="en-US" sz="1200" b="0" strike="noStrike" spc="-1">
                <a:solidFill>
                  <a:srgbClr val="000000"/>
                </a:solidFill>
                <a:latin typeface="Arial"/>
                <a:ea typeface="DejaVu Sans"/>
              </a:rPr>
              <a:t>Mean diff: -7.3</a:t>
            </a:r>
            <a:endParaRPr lang="en-US" sz="1200" b="0" strike="noStrike" spc="-1">
              <a:latin typeface="Arial"/>
            </a:endParaRPr>
          </a:p>
        </p:txBody>
      </p:sp>
      <p:sp>
        <p:nvSpPr>
          <p:cNvPr id="283" name="CustomShape 5"/>
          <p:cNvSpPr/>
          <p:nvPr/>
        </p:nvSpPr>
        <p:spPr>
          <a:xfrm>
            <a:off x="2733120" y="4079880"/>
            <a:ext cx="1456560" cy="104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Baccini et al. 2012</a:t>
            </a:r>
            <a:endParaRPr lang="en-US" sz="1200" b="0" strike="noStrike" spc="-1">
              <a:latin typeface="Arial"/>
            </a:endParaRPr>
          </a:p>
          <a:p>
            <a:pPr>
              <a:lnSpc>
                <a:spcPct val="100000"/>
              </a:lnSpc>
            </a:pPr>
            <a:r>
              <a:rPr lang="en-US" sz="1200" b="0" strike="noStrike" spc="-1">
                <a:solidFill>
                  <a:srgbClr val="000000"/>
                </a:solidFill>
                <a:latin typeface="Arial"/>
                <a:ea typeface="DejaVu Sans"/>
              </a:rPr>
              <a:t>RMSE: 33 Mg/ha</a:t>
            </a:r>
            <a:endParaRPr lang="en-US" sz="1200" b="0" strike="noStrike" spc="-1">
              <a:latin typeface="Arial"/>
            </a:endParaRPr>
          </a:p>
          <a:p>
            <a:pPr>
              <a:lnSpc>
                <a:spcPct val="100000"/>
              </a:lnSpc>
            </a:pPr>
            <a:r>
              <a:rPr lang="en-US" sz="1200" b="0" strike="noStrike" spc="-1">
                <a:solidFill>
                  <a:srgbClr val="000000"/>
                </a:solidFill>
                <a:latin typeface="Arial"/>
                <a:ea typeface="DejaVu Sans"/>
              </a:rPr>
              <a:t>Mean diff: -2.8</a:t>
            </a:r>
            <a:endParaRPr lang="en-US" sz="1200" b="0" strike="noStrike" spc="-1">
              <a:latin typeface="Arial"/>
            </a:endParaRPr>
          </a:p>
        </p:txBody>
      </p:sp>
      <p:sp>
        <p:nvSpPr>
          <p:cNvPr id="284" name="CustomShape 6"/>
          <p:cNvSpPr/>
          <p:nvPr/>
        </p:nvSpPr>
        <p:spPr>
          <a:xfrm>
            <a:off x="6410520" y="4079880"/>
            <a:ext cx="1436760" cy="76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GlobBiomass</a:t>
            </a:r>
            <a:endParaRPr lang="en-US" sz="1200" b="0" strike="noStrike" spc="-1">
              <a:latin typeface="Arial"/>
            </a:endParaRPr>
          </a:p>
          <a:p>
            <a:pPr>
              <a:lnSpc>
                <a:spcPct val="100000"/>
              </a:lnSpc>
            </a:pPr>
            <a:r>
              <a:rPr lang="en-US" sz="1200" b="1" strike="noStrike" spc="-1">
                <a:solidFill>
                  <a:srgbClr val="000000"/>
                </a:solidFill>
                <a:latin typeface="Arial"/>
                <a:ea typeface="DejaVu Sans"/>
              </a:rPr>
              <a:t>2010</a:t>
            </a:r>
            <a:endParaRPr lang="en-US" sz="1200" b="0" strike="noStrike" spc="-1">
              <a:latin typeface="Arial"/>
            </a:endParaRPr>
          </a:p>
          <a:p>
            <a:pPr>
              <a:lnSpc>
                <a:spcPct val="100000"/>
              </a:lnSpc>
            </a:pPr>
            <a:r>
              <a:rPr lang="en-US" sz="1200" b="0" strike="noStrike" spc="-1">
                <a:solidFill>
                  <a:srgbClr val="000000"/>
                </a:solidFill>
                <a:latin typeface="Arial"/>
                <a:ea typeface="DejaVu Sans"/>
              </a:rPr>
              <a:t>RMSE: 26 Mg/ha</a:t>
            </a:r>
            <a:endParaRPr lang="en-US" sz="1200" b="0" strike="noStrike" spc="-1">
              <a:latin typeface="Arial"/>
            </a:endParaRPr>
          </a:p>
          <a:p>
            <a:pPr>
              <a:lnSpc>
                <a:spcPct val="100000"/>
              </a:lnSpc>
            </a:pPr>
            <a:r>
              <a:rPr lang="en-US" sz="1200" b="0" strike="noStrike" spc="-1">
                <a:solidFill>
                  <a:srgbClr val="000000"/>
                </a:solidFill>
                <a:latin typeface="Arial"/>
                <a:ea typeface="DejaVu Sans"/>
              </a:rPr>
              <a:t>Mean diff: -13.9</a:t>
            </a:r>
            <a:endParaRPr lang="en-US" sz="1200" b="0" strike="noStrike" spc="-1">
              <a:latin typeface="Arial"/>
            </a:endParaRPr>
          </a:p>
        </p:txBody>
      </p:sp>
      <p:grpSp>
        <p:nvGrpSpPr>
          <p:cNvPr id="285" name="Group 7"/>
          <p:cNvGrpSpPr/>
          <p:nvPr/>
        </p:nvGrpSpPr>
        <p:grpSpPr>
          <a:xfrm>
            <a:off x="1520640" y="2743200"/>
            <a:ext cx="856800" cy="1644120"/>
            <a:chOff x="1520640" y="2743200"/>
            <a:chExt cx="856800" cy="1644120"/>
          </a:xfrm>
        </p:grpSpPr>
        <p:pic>
          <p:nvPicPr>
            <p:cNvPr id="286" name="Picture 285"/>
            <p:cNvPicPr/>
            <p:nvPr/>
          </p:nvPicPr>
          <p:blipFill>
            <a:blip r:embed="rId4"/>
            <a:stretch/>
          </p:blipFill>
          <p:spPr>
            <a:xfrm rot="10803600">
              <a:off x="1521360" y="2778120"/>
              <a:ext cx="226800" cy="1589040"/>
            </a:xfrm>
            <a:prstGeom prst="rect">
              <a:avLst/>
            </a:prstGeom>
            <a:ln>
              <a:noFill/>
            </a:ln>
          </p:spPr>
        </p:pic>
        <p:sp>
          <p:nvSpPr>
            <p:cNvPr id="287" name="CustomShape 8"/>
            <p:cNvSpPr/>
            <p:nvPr/>
          </p:nvSpPr>
          <p:spPr>
            <a:xfrm>
              <a:off x="1668240" y="4170240"/>
              <a:ext cx="49176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a:t>
              </a:r>
              <a:endParaRPr lang="en-US" sz="900" b="0" strike="noStrike" spc="-1">
                <a:latin typeface="Arial"/>
              </a:endParaRPr>
            </a:p>
          </p:txBody>
        </p:sp>
        <p:sp>
          <p:nvSpPr>
            <p:cNvPr id="288" name="CustomShape 9"/>
            <p:cNvSpPr/>
            <p:nvPr/>
          </p:nvSpPr>
          <p:spPr>
            <a:xfrm>
              <a:off x="1653480" y="3438720"/>
              <a:ext cx="50652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60</a:t>
              </a:r>
              <a:endParaRPr lang="en-US" sz="900" b="0" strike="noStrike" spc="-1">
                <a:latin typeface="Arial"/>
              </a:endParaRPr>
            </a:p>
          </p:txBody>
        </p:sp>
        <p:sp>
          <p:nvSpPr>
            <p:cNvPr id="289" name="CustomShape 10"/>
            <p:cNvSpPr/>
            <p:nvPr/>
          </p:nvSpPr>
          <p:spPr>
            <a:xfrm>
              <a:off x="1655640" y="274320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 Mg/ha</a:t>
              </a:r>
              <a:endParaRPr lang="en-US" sz="9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Picture 260"/>
          <p:cNvPicPr/>
          <p:nvPr/>
        </p:nvPicPr>
        <p:blipFill>
          <a:blip r:embed="rId3"/>
          <a:stretch/>
        </p:blipFill>
        <p:spPr>
          <a:xfrm>
            <a:off x="-15120" y="1818360"/>
            <a:ext cx="6076800" cy="4297320"/>
          </a:xfrm>
          <a:prstGeom prst="rect">
            <a:avLst/>
          </a:prstGeom>
          <a:ln>
            <a:noFill/>
          </a:ln>
        </p:spPr>
      </p:pic>
      <p:pic>
        <p:nvPicPr>
          <p:cNvPr id="262" name="Picture 261"/>
          <p:cNvPicPr/>
          <p:nvPr/>
        </p:nvPicPr>
        <p:blipFill>
          <a:blip r:embed="rId4"/>
          <a:stretch/>
        </p:blipFill>
        <p:spPr>
          <a:xfrm>
            <a:off x="6115320" y="1818000"/>
            <a:ext cx="6076800" cy="4297320"/>
          </a:xfrm>
          <a:prstGeom prst="rect">
            <a:avLst/>
          </a:prstGeom>
          <a:ln>
            <a:noFill/>
          </a:ln>
        </p:spPr>
      </p:pic>
      <p:sp>
        <p:nvSpPr>
          <p:cNvPr id="26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26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65"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Comparison</a:t>
            </a:r>
            <a:endParaRPr lang="en-US" sz="4400" b="0" strike="noStrike" spc="-1">
              <a:latin typeface="Arial"/>
            </a:endParaRPr>
          </a:p>
        </p:txBody>
      </p:sp>
      <p:grpSp>
        <p:nvGrpSpPr>
          <p:cNvPr id="266" name="Group 4"/>
          <p:cNvGrpSpPr/>
          <p:nvPr/>
        </p:nvGrpSpPr>
        <p:grpSpPr>
          <a:xfrm>
            <a:off x="274320" y="2286000"/>
            <a:ext cx="856800" cy="1644120"/>
            <a:chOff x="274320" y="2286000"/>
            <a:chExt cx="856800" cy="1644120"/>
          </a:xfrm>
        </p:grpSpPr>
        <p:pic>
          <p:nvPicPr>
            <p:cNvPr id="267" name="Picture 266"/>
            <p:cNvPicPr/>
            <p:nvPr/>
          </p:nvPicPr>
          <p:blipFill>
            <a:blip r:embed="rId5"/>
            <a:stretch/>
          </p:blipFill>
          <p:spPr>
            <a:xfrm rot="10803600">
              <a:off x="275040" y="2320920"/>
              <a:ext cx="226800" cy="1589040"/>
            </a:xfrm>
            <a:prstGeom prst="rect">
              <a:avLst/>
            </a:prstGeom>
            <a:ln>
              <a:noFill/>
            </a:ln>
          </p:spPr>
        </p:pic>
        <p:sp>
          <p:nvSpPr>
            <p:cNvPr id="268" name="CustomShape 5"/>
            <p:cNvSpPr/>
            <p:nvPr/>
          </p:nvSpPr>
          <p:spPr>
            <a:xfrm>
              <a:off x="421920" y="3713040"/>
              <a:ext cx="49176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a:t>
              </a:r>
              <a:endParaRPr lang="en-US" sz="900" b="0" strike="noStrike" spc="-1">
                <a:latin typeface="Arial"/>
              </a:endParaRPr>
            </a:p>
          </p:txBody>
        </p:sp>
        <p:sp>
          <p:nvSpPr>
            <p:cNvPr id="269" name="CustomShape 6"/>
            <p:cNvSpPr/>
            <p:nvPr/>
          </p:nvSpPr>
          <p:spPr>
            <a:xfrm>
              <a:off x="407160" y="2981520"/>
              <a:ext cx="50652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60</a:t>
              </a:r>
              <a:endParaRPr lang="en-US" sz="900" b="0" strike="noStrike" spc="-1">
                <a:latin typeface="Arial"/>
              </a:endParaRPr>
            </a:p>
          </p:txBody>
        </p:sp>
        <p:sp>
          <p:nvSpPr>
            <p:cNvPr id="270" name="CustomShape 7"/>
            <p:cNvSpPr/>
            <p:nvPr/>
          </p:nvSpPr>
          <p:spPr>
            <a:xfrm>
              <a:off x="409320" y="228600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 Mg/ha</a:t>
              </a:r>
              <a:endParaRPr lang="en-US" sz="900" b="0" strike="noStrike" spc="-1">
                <a:latin typeface="Arial"/>
              </a:endParaRPr>
            </a:p>
          </p:txBody>
        </p:sp>
      </p:grpSp>
      <p:sp>
        <p:nvSpPr>
          <p:cNvPr id="271" name="CustomShape 8"/>
          <p:cNvSpPr/>
          <p:nvPr/>
        </p:nvSpPr>
        <p:spPr>
          <a:xfrm>
            <a:off x="91440" y="1426680"/>
            <a:ext cx="3108960" cy="3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1" strike="noStrike" spc="-1">
                <a:solidFill>
                  <a:srgbClr val="000000"/>
                </a:solidFill>
                <a:latin typeface="Arial"/>
                <a:ea typeface="DejaVu Sans"/>
              </a:rPr>
              <a:t>GlobBiomass, 2010</a:t>
            </a:r>
            <a:endParaRPr lang="en-US" sz="2000" b="0" strike="noStrike" spc="-1">
              <a:latin typeface="Arial"/>
            </a:endParaRPr>
          </a:p>
        </p:txBody>
      </p:sp>
      <p:sp>
        <p:nvSpPr>
          <p:cNvPr id="272" name="CustomShape 9"/>
          <p:cNvSpPr/>
          <p:nvPr/>
        </p:nvSpPr>
        <p:spPr>
          <a:xfrm>
            <a:off x="6071040" y="1427040"/>
            <a:ext cx="3108960" cy="3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000" b="1" strike="noStrike" spc="-1">
                <a:solidFill>
                  <a:srgbClr val="000000"/>
                </a:solidFill>
                <a:latin typeface="Arial"/>
                <a:ea typeface="DejaVu Sans"/>
              </a:rPr>
              <a:t>This study, 2019</a:t>
            </a:r>
            <a:endParaRPr lang="en-US" sz="2000" b="0" strike="noStrike" spc="-1">
              <a:latin typeface="Arial"/>
            </a:endParaRPr>
          </a:p>
        </p:txBody>
      </p:sp>
      <p:grpSp>
        <p:nvGrpSpPr>
          <p:cNvPr id="273" name="Group 10"/>
          <p:cNvGrpSpPr/>
          <p:nvPr/>
        </p:nvGrpSpPr>
        <p:grpSpPr>
          <a:xfrm>
            <a:off x="6366960" y="2302560"/>
            <a:ext cx="856800" cy="1644120"/>
            <a:chOff x="6366960" y="2302560"/>
            <a:chExt cx="856800" cy="1644120"/>
          </a:xfrm>
        </p:grpSpPr>
        <p:pic>
          <p:nvPicPr>
            <p:cNvPr id="274" name="Picture 273"/>
            <p:cNvPicPr/>
            <p:nvPr/>
          </p:nvPicPr>
          <p:blipFill>
            <a:blip r:embed="rId5"/>
            <a:stretch/>
          </p:blipFill>
          <p:spPr>
            <a:xfrm rot="10803600">
              <a:off x="6367680" y="2337480"/>
              <a:ext cx="226800" cy="1589040"/>
            </a:xfrm>
            <a:prstGeom prst="rect">
              <a:avLst/>
            </a:prstGeom>
            <a:ln>
              <a:noFill/>
            </a:ln>
          </p:spPr>
        </p:pic>
        <p:sp>
          <p:nvSpPr>
            <p:cNvPr id="275" name="CustomShape 11"/>
            <p:cNvSpPr/>
            <p:nvPr/>
          </p:nvSpPr>
          <p:spPr>
            <a:xfrm>
              <a:off x="6514560" y="3729600"/>
              <a:ext cx="49176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a:t>
              </a:r>
              <a:endParaRPr lang="en-US" sz="900" b="0" strike="noStrike" spc="-1">
                <a:latin typeface="Arial"/>
              </a:endParaRPr>
            </a:p>
          </p:txBody>
        </p:sp>
        <p:sp>
          <p:nvSpPr>
            <p:cNvPr id="276" name="CustomShape 12"/>
            <p:cNvSpPr/>
            <p:nvPr/>
          </p:nvSpPr>
          <p:spPr>
            <a:xfrm>
              <a:off x="6499800" y="2998080"/>
              <a:ext cx="50652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60</a:t>
              </a:r>
              <a:endParaRPr lang="en-US" sz="900" b="0" strike="noStrike" spc="-1">
                <a:latin typeface="Arial"/>
              </a:endParaRPr>
            </a:p>
          </p:txBody>
        </p:sp>
        <p:sp>
          <p:nvSpPr>
            <p:cNvPr id="277" name="CustomShape 13"/>
            <p:cNvSpPr/>
            <p:nvPr/>
          </p:nvSpPr>
          <p:spPr>
            <a:xfrm>
              <a:off x="6501960" y="230256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 Mg/ha</a:t>
              </a:r>
              <a:endParaRPr lang="en-US" sz="9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icture 289"/>
          <p:cNvPicPr/>
          <p:nvPr/>
        </p:nvPicPr>
        <p:blipFill>
          <a:blip r:embed="rId3"/>
          <a:stretch/>
        </p:blipFill>
        <p:spPr>
          <a:xfrm>
            <a:off x="4297680" y="1374840"/>
            <a:ext cx="7714440" cy="4105800"/>
          </a:xfrm>
          <a:prstGeom prst="rect">
            <a:avLst/>
          </a:prstGeom>
          <a:ln>
            <a:noFill/>
          </a:ln>
        </p:spPr>
      </p:pic>
      <p:sp>
        <p:nvSpPr>
          <p:cNvPr id="291"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La Visite</a:t>
            </a:r>
            <a:endParaRPr lang="en-US" sz="4400" b="0" strike="noStrike" spc="-1">
              <a:latin typeface="Arial"/>
            </a:endParaRPr>
          </a:p>
        </p:txBody>
      </p:sp>
      <p:sp>
        <p:nvSpPr>
          <p:cNvPr id="292"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93" name="CustomShape 3"/>
          <p:cNvSpPr/>
          <p:nvPr/>
        </p:nvSpPr>
        <p:spPr>
          <a:xfrm>
            <a:off x="491400" y="1371600"/>
            <a:ext cx="1276920" cy="4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EEEEEE"/>
                </a:solidFill>
                <a:latin typeface="Arial"/>
                <a:ea typeface="DejaVu Sans"/>
              </a:rPr>
              <a:t>22/6/2019</a:t>
            </a:r>
            <a:endParaRPr lang="en-US" sz="1200" b="0" strike="noStrike" spc="-1">
              <a:latin typeface="Arial"/>
            </a:endParaRPr>
          </a:p>
        </p:txBody>
      </p:sp>
      <p:sp>
        <p:nvSpPr>
          <p:cNvPr id="294" name="CustomShape 4"/>
          <p:cNvSpPr/>
          <p:nvPr/>
        </p:nvSpPr>
        <p:spPr>
          <a:xfrm>
            <a:off x="8531640" y="3457080"/>
            <a:ext cx="125244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GlobBiomass</a:t>
            </a:r>
            <a:endParaRPr lang="en-US" sz="1200" b="0" strike="noStrike" spc="-1">
              <a:solidFill>
                <a:srgbClr val="000000"/>
              </a:solidFill>
              <a:latin typeface="Arial"/>
            </a:endParaRPr>
          </a:p>
        </p:txBody>
      </p:sp>
      <p:grpSp>
        <p:nvGrpSpPr>
          <p:cNvPr id="295" name="Group 5"/>
          <p:cNvGrpSpPr/>
          <p:nvPr/>
        </p:nvGrpSpPr>
        <p:grpSpPr>
          <a:xfrm>
            <a:off x="4297680" y="4664160"/>
            <a:ext cx="856800" cy="1644120"/>
            <a:chOff x="4297680" y="4664160"/>
            <a:chExt cx="856800" cy="1644120"/>
          </a:xfrm>
        </p:grpSpPr>
        <p:pic>
          <p:nvPicPr>
            <p:cNvPr id="296" name="Picture 295"/>
            <p:cNvPicPr/>
            <p:nvPr/>
          </p:nvPicPr>
          <p:blipFill>
            <a:blip r:embed="rId4"/>
            <a:stretch/>
          </p:blipFill>
          <p:spPr>
            <a:xfrm rot="10803600">
              <a:off x="4298400" y="4699080"/>
              <a:ext cx="226800" cy="1589040"/>
            </a:xfrm>
            <a:prstGeom prst="rect">
              <a:avLst/>
            </a:prstGeom>
            <a:ln>
              <a:noFill/>
            </a:ln>
          </p:spPr>
        </p:pic>
        <p:sp>
          <p:nvSpPr>
            <p:cNvPr id="297" name="CustomShape 6"/>
            <p:cNvSpPr/>
            <p:nvPr/>
          </p:nvSpPr>
          <p:spPr>
            <a:xfrm>
              <a:off x="4445280" y="6091200"/>
              <a:ext cx="43488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0</a:t>
              </a:r>
              <a:endParaRPr lang="en-US" sz="900" b="0" strike="noStrike" spc="-1">
                <a:latin typeface="Arial"/>
              </a:endParaRPr>
            </a:p>
          </p:txBody>
        </p:sp>
        <p:sp>
          <p:nvSpPr>
            <p:cNvPr id="298" name="CustomShape 7"/>
            <p:cNvSpPr/>
            <p:nvPr/>
          </p:nvSpPr>
          <p:spPr>
            <a:xfrm>
              <a:off x="4430520" y="5359680"/>
              <a:ext cx="44964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a:t>
              </a:r>
              <a:endParaRPr lang="en-US" sz="900" b="0" strike="noStrike" spc="-1">
                <a:latin typeface="Arial"/>
              </a:endParaRPr>
            </a:p>
          </p:txBody>
        </p:sp>
        <p:sp>
          <p:nvSpPr>
            <p:cNvPr id="299" name="CustomShape 8"/>
            <p:cNvSpPr/>
            <p:nvPr/>
          </p:nvSpPr>
          <p:spPr>
            <a:xfrm>
              <a:off x="4432680" y="466416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200 Mg/ha</a:t>
              </a:r>
              <a:endParaRPr lang="en-US" sz="900" b="0" strike="noStrike" spc="-1">
                <a:latin typeface="Arial"/>
              </a:endParaRPr>
            </a:p>
          </p:txBody>
        </p:sp>
      </p:grpSp>
      <p:sp>
        <p:nvSpPr>
          <p:cNvPr id="300" name="CustomShape 9"/>
          <p:cNvSpPr/>
          <p:nvPr/>
        </p:nvSpPr>
        <p:spPr>
          <a:xfrm>
            <a:off x="8531640" y="1361160"/>
            <a:ext cx="61236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ESA</a:t>
            </a:r>
            <a:endParaRPr lang="en-US" sz="1200" b="0" strike="noStrike" spc="-1">
              <a:solidFill>
                <a:srgbClr val="000000"/>
              </a:solidFill>
              <a:latin typeface="Arial"/>
            </a:endParaRPr>
          </a:p>
        </p:txBody>
      </p:sp>
      <p:sp>
        <p:nvSpPr>
          <p:cNvPr id="301" name="CustomShape 10"/>
          <p:cNvSpPr/>
          <p:nvPr/>
        </p:nvSpPr>
        <p:spPr>
          <a:xfrm>
            <a:off x="5004720" y="137160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This study</a:t>
            </a:r>
            <a:endParaRPr lang="en-US" sz="1200" b="0" strike="noStrike" spc="-1">
              <a:solidFill>
                <a:srgbClr val="000000"/>
              </a:solidFill>
              <a:latin typeface="Arial"/>
            </a:endParaRPr>
          </a:p>
        </p:txBody>
      </p:sp>
      <p:sp>
        <p:nvSpPr>
          <p:cNvPr id="302" name="CustomShape 11"/>
          <p:cNvSpPr/>
          <p:nvPr/>
        </p:nvSpPr>
        <p:spPr>
          <a:xfrm>
            <a:off x="5004720" y="345024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Baccini</a:t>
            </a:r>
            <a:endParaRPr lang="en-US" sz="1200" b="0" strike="noStrike" spc="-1">
              <a:solidFill>
                <a:srgbClr val="000000"/>
              </a:solidFill>
              <a:latin typeface="Arial"/>
            </a:endParaRPr>
          </a:p>
        </p:txBody>
      </p:sp>
      <p:grpSp>
        <p:nvGrpSpPr>
          <p:cNvPr id="303" name="Group 12"/>
          <p:cNvGrpSpPr/>
          <p:nvPr/>
        </p:nvGrpSpPr>
        <p:grpSpPr>
          <a:xfrm>
            <a:off x="438480" y="1371600"/>
            <a:ext cx="4478760" cy="3107880"/>
            <a:chOff x="438480" y="1371600"/>
            <a:chExt cx="4478760" cy="3107880"/>
          </a:xfrm>
        </p:grpSpPr>
        <p:pic>
          <p:nvPicPr>
            <p:cNvPr id="304" name="Picture 303"/>
            <p:cNvPicPr/>
            <p:nvPr/>
          </p:nvPicPr>
          <p:blipFill>
            <a:blip r:embed="rId5"/>
            <a:stretch/>
          </p:blipFill>
          <p:spPr>
            <a:xfrm>
              <a:off x="438480" y="1371600"/>
              <a:ext cx="4478760" cy="3107880"/>
            </a:xfrm>
            <a:prstGeom prst="rect">
              <a:avLst/>
            </a:prstGeom>
            <a:ln>
              <a:noFill/>
            </a:ln>
          </p:spPr>
        </p:pic>
        <p:sp>
          <p:nvSpPr>
            <p:cNvPr id="305" name="CustomShape 13"/>
            <p:cNvSpPr/>
            <p:nvPr/>
          </p:nvSpPr>
          <p:spPr>
            <a:xfrm>
              <a:off x="491760" y="1371600"/>
              <a:ext cx="1276920" cy="4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EEEEEE"/>
                  </a:solidFill>
                  <a:latin typeface="Arial"/>
                  <a:ea typeface="DejaVu Sans"/>
                </a:rPr>
                <a:t>22/6/2019</a:t>
              </a:r>
              <a:endParaRPr lang="en-US" sz="12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05"/>
          <p:cNvPicPr/>
          <p:nvPr/>
        </p:nvPicPr>
        <p:blipFill>
          <a:blip r:embed="rId3"/>
          <a:stretch/>
        </p:blipFill>
        <p:spPr>
          <a:xfrm>
            <a:off x="4297680" y="1371600"/>
            <a:ext cx="7714440" cy="4109040"/>
          </a:xfrm>
          <a:prstGeom prst="rect">
            <a:avLst/>
          </a:prstGeom>
          <a:ln>
            <a:noFill/>
          </a:ln>
        </p:spPr>
      </p:pic>
      <p:sp>
        <p:nvSpPr>
          <p:cNvPr id="307"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Macaya</a:t>
            </a:r>
            <a:endParaRPr lang="en-US" sz="4400" b="0" strike="noStrike" spc="-1">
              <a:latin typeface="Arial"/>
            </a:endParaRPr>
          </a:p>
        </p:txBody>
      </p:sp>
      <p:sp>
        <p:nvSpPr>
          <p:cNvPr id="308"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309" name="CustomShape 3"/>
          <p:cNvSpPr/>
          <p:nvPr/>
        </p:nvSpPr>
        <p:spPr>
          <a:xfrm>
            <a:off x="491400" y="1371600"/>
            <a:ext cx="1276920" cy="4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EEEEEE"/>
                </a:solidFill>
                <a:latin typeface="Arial"/>
                <a:ea typeface="DejaVu Sans"/>
              </a:rPr>
              <a:t>22/6/2019</a:t>
            </a:r>
            <a:endParaRPr lang="en-US" sz="1200" b="0" strike="noStrike" spc="-1">
              <a:latin typeface="Arial"/>
            </a:endParaRPr>
          </a:p>
        </p:txBody>
      </p:sp>
      <p:sp>
        <p:nvSpPr>
          <p:cNvPr id="310" name="CustomShape 4"/>
          <p:cNvSpPr/>
          <p:nvPr/>
        </p:nvSpPr>
        <p:spPr>
          <a:xfrm>
            <a:off x="8531640" y="3457080"/>
            <a:ext cx="125244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GlobBiomass</a:t>
            </a:r>
            <a:endParaRPr lang="en-US" sz="1200" b="0" strike="noStrike" spc="-1">
              <a:solidFill>
                <a:srgbClr val="000000"/>
              </a:solidFill>
              <a:latin typeface="Arial"/>
            </a:endParaRPr>
          </a:p>
        </p:txBody>
      </p:sp>
      <p:grpSp>
        <p:nvGrpSpPr>
          <p:cNvPr id="311" name="Group 5"/>
          <p:cNvGrpSpPr/>
          <p:nvPr/>
        </p:nvGrpSpPr>
        <p:grpSpPr>
          <a:xfrm>
            <a:off x="4297680" y="4664160"/>
            <a:ext cx="856800" cy="1644120"/>
            <a:chOff x="4297680" y="4664160"/>
            <a:chExt cx="856800" cy="1644120"/>
          </a:xfrm>
        </p:grpSpPr>
        <p:pic>
          <p:nvPicPr>
            <p:cNvPr id="312" name="Picture 311"/>
            <p:cNvPicPr/>
            <p:nvPr/>
          </p:nvPicPr>
          <p:blipFill>
            <a:blip r:embed="rId4"/>
            <a:stretch/>
          </p:blipFill>
          <p:spPr>
            <a:xfrm rot="10803600">
              <a:off x="4298400" y="4699080"/>
              <a:ext cx="226800" cy="1589040"/>
            </a:xfrm>
            <a:prstGeom prst="rect">
              <a:avLst/>
            </a:prstGeom>
            <a:ln>
              <a:noFill/>
            </a:ln>
          </p:spPr>
        </p:pic>
        <p:sp>
          <p:nvSpPr>
            <p:cNvPr id="313" name="CustomShape 6"/>
            <p:cNvSpPr/>
            <p:nvPr/>
          </p:nvSpPr>
          <p:spPr>
            <a:xfrm>
              <a:off x="4445280" y="6091200"/>
              <a:ext cx="43488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0</a:t>
              </a:r>
              <a:endParaRPr lang="en-US" sz="900" b="0" strike="noStrike" spc="-1">
                <a:latin typeface="Arial"/>
              </a:endParaRPr>
            </a:p>
          </p:txBody>
        </p:sp>
        <p:sp>
          <p:nvSpPr>
            <p:cNvPr id="314" name="CustomShape 7"/>
            <p:cNvSpPr/>
            <p:nvPr/>
          </p:nvSpPr>
          <p:spPr>
            <a:xfrm>
              <a:off x="4430520" y="5359680"/>
              <a:ext cx="44964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a:t>
              </a:r>
              <a:endParaRPr lang="en-US" sz="900" b="0" strike="noStrike" spc="-1">
                <a:latin typeface="Arial"/>
              </a:endParaRPr>
            </a:p>
          </p:txBody>
        </p:sp>
        <p:sp>
          <p:nvSpPr>
            <p:cNvPr id="315" name="CustomShape 8"/>
            <p:cNvSpPr/>
            <p:nvPr/>
          </p:nvSpPr>
          <p:spPr>
            <a:xfrm>
              <a:off x="4432680" y="466416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200 Mg/ha</a:t>
              </a:r>
              <a:endParaRPr lang="en-US" sz="900" b="0" strike="noStrike" spc="-1">
                <a:latin typeface="Arial"/>
              </a:endParaRPr>
            </a:p>
          </p:txBody>
        </p:sp>
      </p:grpSp>
      <p:sp>
        <p:nvSpPr>
          <p:cNvPr id="316" name="CustomShape 9"/>
          <p:cNvSpPr/>
          <p:nvPr/>
        </p:nvSpPr>
        <p:spPr>
          <a:xfrm>
            <a:off x="8531640" y="1361160"/>
            <a:ext cx="61236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ESA</a:t>
            </a:r>
            <a:endParaRPr lang="en-US" sz="1200" b="0" strike="noStrike" spc="-1">
              <a:solidFill>
                <a:srgbClr val="000000"/>
              </a:solidFill>
              <a:latin typeface="Arial"/>
            </a:endParaRPr>
          </a:p>
        </p:txBody>
      </p:sp>
      <p:sp>
        <p:nvSpPr>
          <p:cNvPr id="317" name="CustomShape 10"/>
          <p:cNvSpPr/>
          <p:nvPr/>
        </p:nvSpPr>
        <p:spPr>
          <a:xfrm>
            <a:off x="5004720" y="137160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This study</a:t>
            </a:r>
            <a:endParaRPr lang="en-US" sz="1200" b="0" strike="noStrike" spc="-1">
              <a:solidFill>
                <a:srgbClr val="000000"/>
              </a:solidFill>
              <a:latin typeface="Arial"/>
            </a:endParaRPr>
          </a:p>
        </p:txBody>
      </p:sp>
      <p:sp>
        <p:nvSpPr>
          <p:cNvPr id="318" name="CustomShape 11"/>
          <p:cNvSpPr/>
          <p:nvPr/>
        </p:nvSpPr>
        <p:spPr>
          <a:xfrm>
            <a:off x="5004720" y="345024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Baccini</a:t>
            </a:r>
            <a:endParaRPr lang="en-US" sz="1200" b="0" strike="noStrike" spc="-1">
              <a:solidFill>
                <a:srgbClr val="000000"/>
              </a:solidFill>
              <a:latin typeface="Arial"/>
            </a:endParaRPr>
          </a:p>
        </p:txBody>
      </p:sp>
      <p:grpSp>
        <p:nvGrpSpPr>
          <p:cNvPr id="319" name="Group 12"/>
          <p:cNvGrpSpPr/>
          <p:nvPr/>
        </p:nvGrpSpPr>
        <p:grpSpPr>
          <a:xfrm>
            <a:off x="491400" y="1369080"/>
            <a:ext cx="4339080" cy="2927880"/>
            <a:chOff x="491400" y="1369080"/>
            <a:chExt cx="4339080" cy="2927880"/>
          </a:xfrm>
        </p:grpSpPr>
        <p:pic>
          <p:nvPicPr>
            <p:cNvPr id="320" name="Picture 319"/>
            <p:cNvPicPr/>
            <p:nvPr/>
          </p:nvPicPr>
          <p:blipFill>
            <a:blip r:embed="rId5"/>
            <a:stretch/>
          </p:blipFill>
          <p:spPr>
            <a:xfrm>
              <a:off x="491400" y="1369080"/>
              <a:ext cx="4339080" cy="2927880"/>
            </a:xfrm>
            <a:prstGeom prst="rect">
              <a:avLst/>
            </a:prstGeom>
            <a:ln>
              <a:noFill/>
            </a:ln>
          </p:spPr>
        </p:pic>
        <p:sp>
          <p:nvSpPr>
            <p:cNvPr id="321" name="CustomShape 13"/>
            <p:cNvSpPr/>
            <p:nvPr/>
          </p:nvSpPr>
          <p:spPr>
            <a:xfrm>
              <a:off x="491400" y="1371960"/>
              <a:ext cx="1276920" cy="4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EEEEEE"/>
                  </a:solidFill>
                  <a:latin typeface="Arial"/>
                  <a:ea typeface="DejaVu Sans"/>
                </a:rPr>
                <a:t>12/2018</a:t>
              </a:r>
              <a:endParaRPr lang="en-US" sz="12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5640" y="1115797"/>
            <a:ext cx="11126781" cy="34423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p:nvPr/>
        </p:nvPicPr>
        <p:blipFill>
          <a:blip r:embed="rId3"/>
          <a:stretch/>
        </p:blipFill>
        <p:spPr>
          <a:xfrm>
            <a:off x="5210307" y="1920768"/>
            <a:ext cx="6981693" cy="4937232"/>
          </a:xfrm>
          <a:prstGeom prst="rect">
            <a:avLst/>
          </a:prstGeom>
          <a:ln>
            <a:noFill/>
          </a:ln>
        </p:spPr>
      </p:pic>
      <p:sp>
        <p:nvSpPr>
          <p:cNvPr id="3" name="Subtitle 2"/>
          <p:cNvSpPr>
            <a:spLocks noGrp="1"/>
          </p:cNvSpPr>
          <p:nvPr>
            <p:ph type="subTitle"/>
          </p:nvPr>
        </p:nvSpPr>
        <p:spPr>
          <a:xfrm>
            <a:off x="706193" y="2160374"/>
            <a:ext cx="3839472" cy="2554845"/>
          </a:xfrm>
        </p:spPr>
        <p:txBody>
          <a:bodyPr anchor="t"/>
          <a:lstStyle/>
          <a:p>
            <a:pPr algn="l"/>
            <a:r>
              <a:rPr lang="en-US" b="1" dirty="0" smtClean="0"/>
              <a:t>Objectives</a:t>
            </a:r>
          </a:p>
          <a:p>
            <a:pPr algn="l"/>
            <a:endParaRPr lang="en-US" dirty="0"/>
          </a:p>
          <a:p>
            <a:pPr marL="342900" indent="-342900" algn="l">
              <a:buFont typeface="Arial"/>
              <a:buChar char="•"/>
            </a:pPr>
            <a:r>
              <a:rPr lang="en-US" dirty="0" smtClean="0"/>
              <a:t>Create island-wide high-resolution map of above-ground biomass.</a:t>
            </a:r>
          </a:p>
          <a:p>
            <a:pPr marL="342900" indent="-342900" algn="l">
              <a:buFont typeface="Arial"/>
              <a:buChar char="•"/>
            </a:pPr>
            <a:r>
              <a:rPr lang="en-US" dirty="0" smtClean="0"/>
              <a:t>Estimate map accuracy.</a:t>
            </a:r>
          </a:p>
          <a:p>
            <a:pPr marL="342900" indent="-342900" algn="l">
              <a:buFont typeface="Arial"/>
              <a:buChar char="•"/>
            </a:pPr>
            <a:r>
              <a:rPr lang="en-US" dirty="0" smtClean="0"/>
              <a:t>Quantify above-ground biomass stock.</a:t>
            </a:r>
          </a:p>
          <a:p>
            <a:pPr marL="342900" indent="-342900" algn="l">
              <a:buFont typeface="Arial"/>
              <a:buChar char="•"/>
            </a:pPr>
            <a:endParaRPr lang="en-US" dirty="0" smtClean="0"/>
          </a:p>
        </p:txBody>
      </p:sp>
      <p:sp>
        <p:nvSpPr>
          <p:cNvPr id="4" name="CustomShape 3"/>
          <p:cNvSpPr/>
          <p:nvPr/>
        </p:nvSpPr>
        <p:spPr>
          <a:xfrm>
            <a:off x="575640" y="96480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smtClean="0">
                <a:solidFill>
                  <a:srgbClr val="000000"/>
                </a:solidFill>
                <a:latin typeface="Calibri Light"/>
                <a:ea typeface="DejaVu Sans"/>
              </a:rPr>
              <a:t>Mapping above-ground biomass, 2019</a:t>
            </a:r>
            <a:endParaRPr lang="en-US" sz="4400" b="0" strike="noStrike" spc="-1" dirty="0">
              <a:latin typeface="Arial"/>
            </a:endParaRPr>
          </a:p>
        </p:txBody>
      </p:sp>
    </p:spTree>
    <p:extLst>
      <p:ext uri="{BB962C8B-B14F-4D97-AF65-F5344CB8AC3E}">
        <p14:creationId xmlns:p14="http://schemas.microsoft.com/office/powerpoint/2010/main" val="3056341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Picture 321"/>
          <p:cNvPicPr/>
          <p:nvPr/>
        </p:nvPicPr>
        <p:blipFill>
          <a:blip r:embed="rId3"/>
          <a:stretch/>
        </p:blipFill>
        <p:spPr>
          <a:xfrm>
            <a:off x="4297680" y="1374840"/>
            <a:ext cx="7714440" cy="4105800"/>
          </a:xfrm>
          <a:prstGeom prst="rect">
            <a:avLst/>
          </a:prstGeom>
          <a:ln>
            <a:noFill/>
          </a:ln>
        </p:spPr>
      </p:pic>
      <p:sp>
        <p:nvSpPr>
          <p:cNvPr id="32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Port-Margot</a:t>
            </a:r>
            <a:endParaRPr lang="en-US" sz="4400" b="0" strike="noStrike" spc="-1">
              <a:latin typeface="Arial"/>
            </a:endParaRPr>
          </a:p>
        </p:txBody>
      </p:sp>
      <p:sp>
        <p:nvSpPr>
          <p:cNvPr id="32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325" name="CustomShape 3"/>
          <p:cNvSpPr/>
          <p:nvPr/>
        </p:nvSpPr>
        <p:spPr>
          <a:xfrm>
            <a:off x="8531640" y="3457080"/>
            <a:ext cx="125244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GlobBiomass</a:t>
            </a:r>
            <a:endParaRPr lang="en-US" sz="1200" b="0" strike="noStrike" spc="-1">
              <a:solidFill>
                <a:srgbClr val="000000"/>
              </a:solidFill>
              <a:latin typeface="Arial"/>
            </a:endParaRPr>
          </a:p>
        </p:txBody>
      </p:sp>
      <p:grpSp>
        <p:nvGrpSpPr>
          <p:cNvPr id="326" name="Group 4"/>
          <p:cNvGrpSpPr/>
          <p:nvPr/>
        </p:nvGrpSpPr>
        <p:grpSpPr>
          <a:xfrm>
            <a:off x="4297680" y="4664160"/>
            <a:ext cx="856800" cy="1644120"/>
            <a:chOff x="4297680" y="4664160"/>
            <a:chExt cx="856800" cy="1644120"/>
          </a:xfrm>
        </p:grpSpPr>
        <p:pic>
          <p:nvPicPr>
            <p:cNvPr id="327" name="Picture 326"/>
            <p:cNvPicPr/>
            <p:nvPr/>
          </p:nvPicPr>
          <p:blipFill>
            <a:blip r:embed="rId4"/>
            <a:stretch/>
          </p:blipFill>
          <p:spPr>
            <a:xfrm rot="10803600">
              <a:off x="4298400" y="4699080"/>
              <a:ext cx="226800" cy="1589040"/>
            </a:xfrm>
            <a:prstGeom prst="rect">
              <a:avLst/>
            </a:prstGeom>
            <a:ln>
              <a:noFill/>
            </a:ln>
          </p:spPr>
        </p:pic>
        <p:sp>
          <p:nvSpPr>
            <p:cNvPr id="328" name="CustomShape 5"/>
            <p:cNvSpPr/>
            <p:nvPr/>
          </p:nvSpPr>
          <p:spPr>
            <a:xfrm>
              <a:off x="4445280" y="6091200"/>
              <a:ext cx="43488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0</a:t>
              </a:r>
              <a:endParaRPr lang="en-US" sz="900" b="0" strike="noStrike" spc="-1">
                <a:latin typeface="Arial"/>
              </a:endParaRPr>
            </a:p>
          </p:txBody>
        </p:sp>
        <p:sp>
          <p:nvSpPr>
            <p:cNvPr id="329" name="CustomShape 6"/>
            <p:cNvSpPr/>
            <p:nvPr/>
          </p:nvSpPr>
          <p:spPr>
            <a:xfrm>
              <a:off x="4430520" y="5359680"/>
              <a:ext cx="44964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100</a:t>
              </a:r>
              <a:endParaRPr lang="en-US" sz="900" b="0" strike="noStrike" spc="-1">
                <a:latin typeface="Arial"/>
              </a:endParaRPr>
            </a:p>
          </p:txBody>
        </p:sp>
        <p:sp>
          <p:nvSpPr>
            <p:cNvPr id="330" name="CustomShape 7"/>
            <p:cNvSpPr/>
            <p:nvPr/>
          </p:nvSpPr>
          <p:spPr>
            <a:xfrm>
              <a:off x="4432680" y="466416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200 Mg/ha</a:t>
              </a:r>
              <a:endParaRPr lang="en-US" sz="900" b="0" strike="noStrike" spc="-1">
                <a:latin typeface="Arial"/>
              </a:endParaRPr>
            </a:p>
          </p:txBody>
        </p:sp>
      </p:grpSp>
      <p:sp>
        <p:nvSpPr>
          <p:cNvPr id="331" name="CustomShape 8"/>
          <p:cNvSpPr/>
          <p:nvPr/>
        </p:nvSpPr>
        <p:spPr>
          <a:xfrm>
            <a:off x="8531640" y="1361160"/>
            <a:ext cx="61236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ESA</a:t>
            </a:r>
            <a:endParaRPr lang="en-US" sz="1200" b="0" strike="noStrike" spc="-1">
              <a:solidFill>
                <a:srgbClr val="000000"/>
              </a:solidFill>
              <a:latin typeface="Arial"/>
            </a:endParaRPr>
          </a:p>
        </p:txBody>
      </p:sp>
      <p:sp>
        <p:nvSpPr>
          <p:cNvPr id="332" name="CustomShape 9"/>
          <p:cNvSpPr/>
          <p:nvPr/>
        </p:nvSpPr>
        <p:spPr>
          <a:xfrm>
            <a:off x="5004720" y="137160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This study</a:t>
            </a:r>
            <a:endParaRPr lang="en-US" sz="1200" b="0" strike="noStrike" spc="-1">
              <a:solidFill>
                <a:srgbClr val="000000"/>
              </a:solidFill>
              <a:latin typeface="Arial"/>
            </a:endParaRPr>
          </a:p>
        </p:txBody>
      </p:sp>
      <p:sp>
        <p:nvSpPr>
          <p:cNvPr id="333" name="CustomShape 10"/>
          <p:cNvSpPr/>
          <p:nvPr/>
        </p:nvSpPr>
        <p:spPr>
          <a:xfrm>
            <a:off x="5004720" y="3450240"/>
            <a:ext cx="1097280" cy="279720"/>
          </a:xfrm>
          <a:prstGeom prst="rect">
            <a:avLst/>
          </a:prstGeom>
          <a:solidFill>
            <a:srgbClr val="EEEEEE">
              <a:alpha val="71000"/>
            </a:srgbClr>
          </a:solid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000000"/>
                </a:solidFill>
                <a:latin typeface="Arial"/>
                <a:ea typeface="DejaVu Sans"/>
              </a:rPr>
              <a:t>Baccini</a:t>
            </a:r>
            <a:endParaRPr lang="en-US" sz="1200" b="0" strike="noStrike" spc="-1">
              <a:solidFill>
                <a:srgbClr val="000000"/>
              </a:solidFill>
              <a:latin typeface="Arial"/>
            </a:endParaRPr>
          </a:p>
        </p:txBody>
      </p:sp>
      <p:grpSp>
        <p:nvGrpSpPr>
          <p:cNvPr id="334" name="Group 11"/>
          <p:cNvGrpSpPr/>
          <p:nvPr/>
        </p:nvGrpSpPr>
        <p:grpSpPr>
          <a:xfrm>
            <a:off x="489960" y="1371600"/>
            <a:ext cx="4300560" cy="2650680"/>
            <a:chOff x="489960" y="1371600"/>
            <a:chExt cx="4300560" cy="2650680"/>
          </a:xfrm>
        </p:grpSpPr>
        <p:pic>
          <p:nvPicPr>
            <p:cNvPr id="335" name="Picture 334"/>
            <p:cNvPicPr/>
            <p:nvPr/>
          </p:nvPicPr>
          <p:blipFill>
            <a:blip r:embed="rId5"/>
            <a:stretch/>
          </p:blipFill>
          <p:spPr>
            <a:xfrm>
              <a:off x="489960" y="1371600"/>
              <a:ext cx="4300560" cy="2650680"/>
            </a:xfrm>
            <a:prstGeom prst="rect">
              <a:avLst/>
            </a:prstGeom>
            <a:ln>
              <a:noFill/>
            </a:ln>
          </p:spPr>
        </p:pic>
        <p:sp>
          <p:nvSpPr>
            <p:cNvPr id="336" name="CustomShape 12"/>
            <p:cNvSpPr/>
            <p:nvPr/>
          </p:nvSpPr>
          <p:spPr>
            <a:xfrm>
              <a:off x="491400" y="1371600"/>
              <a:ext cx="1276920" cy="46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200" b="1" strike="noStrike" spc="-1">
                  <a:solidFill>
                    <a:srgbClr val="EEEEEE"/>
                  </a:solidFill>
                  <a:latin typeface="Arial"/>
                  <a:ea typeface="DejaVu Sans"/>
                </a:rPr>
                <a:t>12/2018</a:t>
              </a:r>
              <a:endParaRPr lang="en-US" sz="12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pc="-1" dirty="0" smtClean="0">
                <a:solidFill>
                  <a:srgbClr val="000000"/>
                </a:solidFill>
                <a:latin typeface="Calibri Light"/>
                <a:ea typeface="DejaVu Sans"/>
              </a:rPr>
              <a:t>Compare findings</a:t>
            </a:r>
            <a:endParaRPr lang="en-US" sz="4400" b="0" strike="noStrike" spc="-1" dirty="0">
              <a:latin typeface="Arial"/>
            </a:endParaRPr>
          </a:p>
        </p:txBody>
      </p:sp>
      <p:sp>
        <p:nvSpPr>
          <p:cNvPr id="338"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339" name="CustomShape 3"/>
          <p:cNvSpPr/>
          <p:nvPr/>
        </p:nvSpPr>
        <p:spPr>
          <a:xfrm>
            <a:off x="640080" y="1395000"/>
            <a:ext cx="4753800" cy="482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Aft>
                <a:spcPts val="1585"/>
              </a:spcAft>
            </a:pPr>
            <a:r>
              <a:rPr lang="en-US" sz="1800" b="0" strike="noStrike" spc="-1" dirty="0">
                <a:solidFill>
                  <a:srgbClr val="000000"/>
                </a:solidFill>
                <a:latin typeface="Arial"/>
                <a:ea typeface="Noto Sans CJK SC"/>
              </a:rPr>
              <a:t>Our findings</a:t>
            </a:r>
            <a:endParaRPr lang="en-US" sz="1800" b="0" strike="noStrike" spc="-1" dirty="0">
              <a:latin typeface="Arial"/>
            </a:endParaRPr>
          </a:p>
          <a:p>
            <a:pPr marL="216000" indent="-214560">
              <a:lnSpc>
                <a:spcPct val="100000"/>
              </a:lnSpc>
              <a:spcAft>
                <a:spcPts val="1585"/>
              </a:spcAft>
              <a:buClr>
                <a:srgbClr val="000000"/>
              </a:buClr>
              <a:buSzPct val="45000"/>
              <a:buFont typeface="Wingdings" charset="2"/>
              <a:buChar char=""/>
            </a:pPr>
            <a:r>
              <a:rPr lang="en-US" sz="1800" b="1" strike="noStrike" spc="-1" dirty="0">
                <a:solidFill>
                  <a:srgbClr val="000000"/>
                </a:solidFill>
                <a:latin typeface="Arial"/>
                <a:ea typeface="Noto Sans CJK SC"/>
              </a:rPr>
              <a:t>82% </a:t>
            </a:r>
            <a:r>
              <a:rPr lang="en-US" sz="1800" b="0" strike="noStrike" spc="-1" dirty="0">
                <a:solidFill>
                  <a:srgbClr val="000000"/>
                </a:solidFill>
                <a:latin typeface="Arial"/>
                <a:ea typeface="Noto Sans CJK SC"/>
              </a:rPr>
              <a:t>(2.2 million hectares) of Haiti has AGB &gt; 20 Mg/ha, which is sometimes used as the threshold to identify tree cover (Ryan, personal communication).</a:t>
            </a:r>
            <a:endParaRPr lang="en-US" sz="1800" b="0" strike="noStrike" spc="-1" dirty="0">
              <a:latin typeface="Arial"/>
            </a:endParaRPr>
          </a:p>
          <a:p>
            <a:pPr marL="216000" indent="-214560">
              <a:lnSpc>
                <a:spcPct val="100000"/>
              </a:lnSpc>
              <a:spcAft>
                <a:spcPts val="1585"/>
              </a:spcAft>
              <a:buClr>
                <a:srgbClr val="000000"/>
              </a:buClr>
              <a:buSzPct val="45000"/>
              <a:buFont typeface="Wingdings" charset="2"/>
              <a:buChar char=""/>
            </a:pPr>
            <a:r>
              <a:rPr lang="en-US" sz="1800" b="0" strike="noStrike" spc="-1" dirty="0">
                <a:solidFill>
                  <a:srgbClr val="000000"/>
                </a:solidFill>
                <a:latin typeface="Arial"/>
                <a:ea typeface="Noto Sans CJK SC"/>
              </a:rPr>
              <a:t>The above-ground biomass stock totals </a:t>
            </a:r>
            <a:r>
              <a:rPr lang="en-US" sz="1800" b="1" strike="noStrike" spc="-1" dirty="0">
                <a:solidFill>
                  <a:srgbClr val="000000"/>
                </a:solidFill>
                <a:latin typeface="Arial"/>
                <a:ea typeface="Noto Sans CJK SC"/>
              </a:rPr>
              <a:t>122 million Mg</a:t>
            </a:r>
            <a:r>
              <a:rPr lang="en-US" sz="1800" b="0" strike="noStrike" spc="-1" dirty="0">
                <a:solidFill>
                  <a:srgbClr val="000000"/>
                </a:solidFill>
                <a:latin typeface="Arial"/>
                <a:ea typeface="Noto Sans CJK SC"/>
              </a:rPr>
              <a:t> (only considering areas with AGB &gt; 20 Mg/ha)</a:t>
            </a:r>
            <a:r>
              <a:rPr lang="en-US" sz="1800" b="0" strike="noStrike" spc="-1" dirty="0" smtClean="0">
                <a:solidFill>
                  <a:srgbClr val="000000"/>
                </a:solidFill>
                <a:latin typeface="Arial"/>
                <a:ea typeface="Noto Sans CJK SC"/>
              </a:rPr>
              <a:t>.</a:t>
            </a:r>
          </a:p>
          <a:p>
            <a:pPr marL="1440">
              <a:lnSpc>
                <a:spcPct val="100000"/>
              </a:lnSpc>
              <a:spcAft>
                <a:spcPts val="2185"/>
              </a:spcAft>
              <a:buClr>
                <a:srgbClr val="000000"/>
              </a:buClr>
              <a:buSzPct val="45000"/>
            </a:pPr>
            <a:r>
              <a:rPr lang="en-US" sz="1800" b="0" strike="noStrike" spc="-1" dirty="0" smtClean="0">
                <a:solidFill>
                  <a:srgbClr val="000000"/>
                </a:solidFill>
                <a:latin typeface="Arial"/>
                <a:ea typeface="Noto Sans CJK SC"/>
              </a:rPr>
              <a:t> </a:t>
            </a:r>
            <a:endParaRPr lang="en-US" sz="1800" b="0" strike="noStrike" spc="-1" dirty="0">
              <a:latin typeface="Arial"/>
            </a:endParaRPr>
          </a:p>
          <a:p>
            <a:pPr marL="216000" indent="-214560">
              <a:lnSpc>
                <a:spcPct val="100000"/>
              </a:lnSpc>
              <a:spcAft>
                <a:spcPts val="1585"/>
              </a:spcAft>
              <a:buClr>
                <a:srgbClr val="000000"/>
              </a:buClr>
              <a:buSzPct val="45000"/>
              <a:buFont typeface="Wingdings" charset="2"/>
              <a:buChar char=""/>
            </a:pPr>
            <a:r>
              <a:rPr lang="en-US" sz="1800" b="0" strike="noStrike" spc="-1" dirty="0">
                <a:solidFill>
                  <a:srgbClr val="000000"/>
                </a:solidFill>
                <a:latin typeface="Arial"/>
                <a:ea typeface="Noto Sans CJK SC"/>
              </a:rPr>
              <a:t>Average AGB for “tree cover” in the 2017 classification is </a:t>
            </a:r>
            <a:r>
              <a:rPr lang="en-US" sz="1800" b="1" strike="noStrike" spc="-1" dirty="0">
                <a:solidFill>
                  <a:srgbClr val="000000"/>
                </a:solidFill>
                <a:latin typeface="Arial"/>
                <a:ea typeface="Noto Sans CJK SC"/>
              </a:rPr>
              <a:t>60 Mg/ha</a:t>
            </a:r>
            <a:r>
              <a:rPr lang="en-US" sz="1800" b="0" strike="noStrike" spc="-1" dirty="0">
                <a:solidFill>
                  <a:srgbClr val="000000"/>
                </a:solidFill>
                <a:latin typeface="Arial"/>
                <a:ea typeface="Noto Sans CJK SC"/>
              </a:rPr>
              <a:t> (for 954,000 ha). This amounts to 56 million Mg of biomass in forested areas</a:t>
            </a:r>
            <a:r>
              <a:rPr lang="en-US" sz="1800" b="0" strike="noStrike" spc="-1" dirty="0" smtClean="0">
                <a:solidFill>
                  <a:srgbClr val="000000"/>
                </a:solidFill>
                <a:latin typeface="Arial"/>
                <a:ea typeface="Noto Sans CJK SC"/>
              </a:rPr>
              <a:t>.</a:t>
            </a:r>
            <a:endParaRPr lang="en-US" sz="1100" spc="-1" dirty="0"/>
          </a:p>
        </p:txBody>
      </p:sp>
      <p:sp>
        <p:nvSpPr>
          <p:cNvPr id="340" name="CustomShape 4"/>
          <p:cNvSpPr/>
          <p:nvPr/>
        </p:nvSpPr>
        <p:spPr>
          <a:xfrm>
            <a:off x="5761800" y="1395000"/>
            <a:ext cx="4936680" cy="482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Aft>
                <a:spcPts val="1729"/>
              </a:spcAft>
            </a:pPr>
            <a:r>
              <a:rPr lang="en-US" sz="1800" b="0" strike="noStrike" spc="-1" dirty="0">
                <a:solidFill>
                  <a:srgbClr val="3465A4"/>
                </a:solidFill>
                <a:latin typeface="Arial"/>
                <a:ea typeface="Noto Sans CJK SC"/>
              </a:rPr>
              <a:t>Previous findings</a:t>
            </a:r>
            <a:endParaRPr lang="en-US" sz="1800" b="0" strike="noStrike" spc="-1" dirty="0">
              <a:latin typeface="Arial"/>
            </a:endParaRPr>
          </a:p>
          <a:p>
            <a:pPr marL="216000" indent="-214560">
              <a:lnSpc>
                <a:spcPct val="100000"/>
              </a:lnSpc>
              <a:spcAft>
                <a:spcPts val="1729"/>
              </a:spcAft>
              <a:buClr>
                <a:srgbClr val="000000"/>
              </a:buClr>
              <a:buSzPct val="45000"/>
              <a:buFont typeface="Wingdings" charset="2"/>
              <a:buChar char=""/>
            </a:pPr>
            <a:r>
              <a:rPr lang="en-US" sz="1800" b="0" strike="noStrike" spc="-1" dirty="0">
                <a:solidFill>
                  <a:srgbClr val="3465A4"/>
                </a:solidFill>
                <a:latin typeface="Arial"/>
                <a:ea typeface="Noto Sans CJK SC"/>
              </a:rPr>
              <a:t>The majority of estimates are </a:t>
            </a:r>
            <a:r>
              <a:rPr lang="en-US" sz="1800" b="1" strike="noStrike" spc="-1" dirty="0">
                <a:solidFill>
                  <a:srgbClr val="3465A4"/>
                </a:solidFill>
                <a:latin typeface="Arial"/>
                <a:ea typeface="Noto Sans CJK SC"/>
              </a:rPr>
              <a:t>20-40%</a:t>
            </a:r>
            <a:r>
              <a:rPr lang="en-US" sz="1800" b="0" strike="noStrike" spc="-1" dirty="0">
                <a:solidFill>
                  <a:srgbClr val="3465A4"/>
                </a:solidFill>
                <a:latin typeface="Arial"/>
                <a:ea typeface="Noto Sans CJK SC"/>
              </a:rPr>
              <a:t> (Churches et al., 2014)</a:t>
            </a:r>
            <a:endParaRPr lang="en-US" sz="1800" b="0" strike="noStrike" spc="-1" dirty="0">
              <a:latin typeface="Arial"/>
            </a:endParaRPr>
          </a:p>
          <a:p>
            <a:pPr>
              <a:lnSpc>
                <a:spcPct val="100000"/>
              </a:lnSpc>
              <a:spcAft>
                <a:spcPts val="1729"/>
              </a:spcAft>
            </a:pPr>
            <a:endParaRPr lang="en-US" sz="1800" b="0" strike="noStrike" spc="-1" dirty="0">
              <a:latin typeface="Arial"/>
            </a:endParaRPr>
          </a:p>
          <a:p>
            <a:pPr marL="216000" indent="-214560">
              <a:lnSpc>
                <a:spcPct val="100000"/>
              </a:lnSpc>
              <a:buClr>
                <a:srgbClr val="000000"/>
              </a:buClr>
              <a:buSzPct val="45000"/>
              <a:buFont typeface="Wingdings" charset="2"/>
              <a:buChar char=""/>
            </a:pPr>
            <a:r>
              <a:rPr lang="en-US" sz="1800" b="0" strike="noStrike" spc="-1" dirty="0">
                <a:solidFill>
                  <a:srgbClr val="3465A4"/>
                </a:solidFill>
                <a:latin typeface="Arial"/>
                <a:ea typeface="Noto Sans CJK SC"/>
              </a:rPr>
              <a:t>Estimates of the total above-ground biomass stock range from </a:t>
            </a:r>
            <a:r>
              <a:rPr lang="en-US" sz="1800" b="1" strike="noStrike" spc="-1" dirty="0">
                <a:solidFill>
                  <a:srgbClr val="3465A4"/>
                </a:solidFill>
                <a:latin typeface="Arial"/>
                <a:ea typeface="Noto Sans CJK SC"/>
              </a:rPr>
              <a:t>12 – 232 million Mg</a:t>
            </a:r>
            <a:r>
              <a:rPr lang="en-US" sz="1800" b="0" strike="noStrike" spc="-1" dirty="0" smtClean="0">
                <a:solidFill>
                  <a:srgbClr val="3465A4"/>
                </a:solidFill>
                <a:latin typeface="Arial"/>
                <a:ea typeface="Noto Sans CJK SC"/>
              </a:rPr>
              <a:t>.</a:t>
            </a:r>
          </a:p>
          <a:p>
            <a:pPr marL="673200" lvl="1" indent="-214560">
              <a:buClr>
                <a:srgbClr val="000000"/>
              </a:buClr>
              <a:buSzPct val="45000"/>
              <a:buFont typeface="Wingdings" charset="2"/>
              <a:buChar char=""/>
            </a:pPr>
            <a:r>
              <a:rPr lang="en-US" spc="-1" dirty="0" smtClean="0">
                <a:solidFill>
                  <a:srgbClr val="3465A4"/>
                </a:solidFill>
                <a:latin typeface="Arial"/>
                <a:ea typeface="Noto Sans CJK SC"/>
              </a:rPr>
              <a:t>FRA: ~12 million</a:t>
            </a:r>
          </a:p>
          <a:p>
            <a:pPr marL="673200" lvl="1" indent="-214560">
              <a:buClr>
                <a:srgbClr val="000000"/>
              </a:buClr>
              <a:buSzPct val="45000"/>
              <a:buFont typeface="Wingdings" charset="2"/>
              <a:buChar char=""/>
            </a:pPr>
            <a:r>
              <a:rPr lang="en-US" spc="-1" dirty="0" smtClean="0">
                <a:solidFill>
                  <a:srgbClr val="3465A4"/>
                </a:solidFill>
                <a:latin typeface="Arial"/>
                <a:ea typeface="Noto Sans CJK SC"/>
              </a:rPr>
              <a:t>Global Forest Watch: ~106 million</a:t>
            </a:r>
          </a:p>
          <a:p>
            <a:pPr marL="673200" lvl="1" indent="-214560">
              <a:spcAft>
                <a:spcPts val="1800"/>
              </a:spcAft>
              <a:buClr>
                <a:srgbClr val="000000"/>
              </a:buClr>
              <a:buSzPct val="45000"/>
              <a:buFont typeface="Wingdings" charset="2"/>
              <a:buChar char=""/>
            </a:pPr>
            <a:r>
              <a:rPr lang="en-US" b="0" strike="noStrike" spc="-1" dirty="0" err="1" smtClean="0">
                <a:solidFill>
                  <a:srgbClr val="3465A4"/>
                </a:solidFill>
                <a:latin typeface="Arial"/>
                <a:ea typeface="Noto Sans CJK SC"/>
              </a:rPr>
              <a:t>Baccini</a:t>
            </a:r>
            <a:r>
              <a:rPr lang="en-US" b="0" strike="noStrike" spc="-1" dirty="0" smtClean="0">
                <a:solidFill>
                  <a:srgbClr val="3465A4"/>
                </a:solidFill>
                <a:latin typeface="Arial"/>
                <a:ea typeface="Noto Sans CJK SC"/>
              </a:rPr>
              <a:t>: ~232 million</a:t>
            </a:r>
            <a:endParaRPr lang="en-US" b="0" strike="noStrike" spc="-1" dirty="0">
              <a:latin typeface="Arial"/>
            </a:endParaRPr>
          </a:p>
          <a:p>
            <a:pPr marL="216000" indent="-214560">
              <a:lnSpc>
                <a:spcPct val="100000"/>
              </a:lnSpc>
              <a:spcAft>
                <a:spcPts val="1729"/>
              </a:spcAft>
              <a:buClr>
                <a:srgbClr val="000000"/>
              </a:buClr>
              <a:buSzPct val="45000"/>
              <a:buFont typeface="Wingdings" charset="2"/>
              <a:buChar char=""/>
            </a:pPr>
            <a:r>
              <a:rPr lang="en-US" sz="1800" b="0" strike="noStrike" spc="-1" dirty="0" err="1">
                <a:solidFill>
                  <a:srgbClr val="3465A4"/>
                </a:solidFill>
                <a:latin typeface="Arial"/>
                <a:ea typeface="Noto Sans CJK SC"/>
              </a:rPr>
              <a:t>GlobBiomass</a:t>
            </a:r>
            <a:r>
              <a:rPr lang="en-US" sz="1800" b="0" strike="noStrike" spc="-1" dirty="0">
                <a:solidFill>
                  <a:srgbClr val="3465A4"/>
                </a:solidFill>
                <a:latin typeface="Arial"/>
                <a:ea typeface="Noto Sans CJK SC"/>
              </a:rPr>
              <a:t> indicates an average forest-area AGB of </a:t>
            </a:r>
            <a:r>
              <a:rPr lang="en-US" sz="1800" b="1" strike="noStrike" spc="-1" dirty="0">
                <a:solidFill>
                  <a:srgbClr val="3465A4"/>
                </a:solidFill>
                <a:latin typeface="Arial"/>
                <a:ea typeface="Noto Sans CJK SC"/>
              </a:rPr>
              <a:t>73 Mg/ha</a:t>
            </a:r>
            <a:r>
              <a:rPr lang="en-US" sz="1800" b="0" strike="noStrike" spc="-1" dirty="0">
                <a:solidFill>
                  <a:srgbClr val="3465A4"/>
                </a:solidFill>
                <a:latin typeface="Arial"/>
                <a:ea typeface="Noto Sans CJK SC"/>
              </a:rPr>
              <a:t>, but also identified fewer forested areas (532,000 ha).</a:t>
            </a:r>
            <a:endParaRPr lang="en-US"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pc="-1" dirty="0" smtClean="0">
                <a:solidFill>
                  <a:srgbClr val="000000"/>
                </a:solidFill>
                <a:latin typeface="Calibri Light"/>
                <a:ea typeface="DejaVu Sans"/>
              </a:rPr>
              <a:t>Conclusions</a:t>
            </a:r>
            <a:endParaRPr lang="en-US" sz="4400" b="0" strike="noStrike" spc="-1" dirty="0">
              <a:latin typeface="Arial"/>
            </a:endParaRPr>
          </a:p>
        </p:txBody>
      </p:sp>
      <p:sp>
        <p:nvSpPr>
          <p:cNvPr id="338"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 name="TextBox 1"/>
          <p:cNvSpPr txBox="1"/>
          <p:nvPr/>
        </p:nvSpPr>
        <p:spPr>
          <a:xfrm>
            <a:off x="1376755" y="3549186"/>
            <a:ext cx="184666" cy="369332"/>
          </a:xfrm>
          <a:prstGeom prst="rect">
            <a:avLst/>
          </a:prstGeom>
          <a:noFill/>
        </p:spPr>
        <p:txBody>
          <a:bodyPr wrap="none" rtlCol="0">
            <a:spAutoFit/>
          </a:bodyPr>
          <a:lstStyle/>
          <a:p>
            <a:endParaRPr lang="en-US" dirty="0"/>
          </a:p>
        </p:txBody>
      </p:sp>
      <p:sp>
        <p:nvSpPr>
          <p:cNvPr id="9" name="CustomShape 3"/>
          <p:cNvSpPr/>
          <p:nvPr/>
        </p:nvSpPr>
        <p:spPr>
          <a:xfrm>
            <a:off x="640080" y="1395000"/>
            <a:ext cx="4753800" cy="482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85750" indent="-285750">
              <a:lnSpc>
                <a:spcPct val="100000"/>
              </a:lnSpc>
              <a:spcAft>
                <a:spcPts val="1585"/>
              </a:spcAft>
              <a:buFont typeface="Arial"/>
              <a:buChar char="•"/>
            </a:pPr>
            <a:r>
              <a:rPr lang="en-US" spc="-1" dirty="0" smtClean="0">
                <a:latin typeface="Arial"/>
              </a:rPr>
              <a:t>We produce a high-resolution map of above-ground biomass for Haiti and Hispaniola that can be used to evaluate spatial and temporal patterns of forest stock. </a:t>
            </a:r>
          </a:p>
          <a:p>
            <a:pPr marL="285750" indent="-285750">
              <a:lnSpc>
                <a:spcPct val="100000"/>
              </a:lnSpc>
              <a:spcAft>
                <a:spcPts val="1585"/>
              </a:spcAft>
              <a:buFont typeface="Arial"/>
              <a:buChar char="•"/>
            </a:pPr>
            <a:r>
              <a:rPr lang="en-US" spc="-1" dirty="0" smtClean="0">
                <a:latin typeface="Arial"/>
              </a:rPr>
              <a:t>Based on the available data, we find high accuracy (RMSE: ~20 Mg/ha). </a:t>
            </a:r>
          </a:p>
          <a:p>
            <a:pPr marL="285750" indent="-285750">
              <a:lnSpc>
                <a:spcPct val="100000"/>
              </a:lnSpc>
              <a:spcAft>
                <a:spcPts val="1585"/>
              </a:spcAft>
              <a:buFont typeface="Arial"/>
              <a:buChar char="•"/>
            </a:pPr>
            <a:r>
              <a:rPr lang="en-US" sz="1800" b="0" strike="noStrike" spc="-1" dirty="0" smtClean="0">
                <a:latin typeface="Arial"/>
              </a:rPr>
              <a:t>Haiti has a total AGB stock of 122 million Mg, much greater than that estimated by the FRA and about the same as that estimated by Global Forest Watch. </a:t>
            </a:r>
          </a:p>
          <a:p>
            <a:pPr marL="285750" indent="-285750">
              <a:lnSpc>
                <a:spcPct val="100000"/>
              </a:lnSpc>
              <a:spcAft>
                <a:spcPts val="1585"/>
              </a:spcAft>
              <a:buFont typeface="Arial"/>
              <a:buChar char="•"/>
            </a:pPr>
            <a:r>
              <a:rPr lang="en-US" spc="-1" dirty="0" smtClean="0">
                <a:latin typeface="Arial"/>
              </a:rPr>
              <a:t>Future work should include collection of more </a:t>
            </a:r>
            <a:r>
              <a:rPr lang="en-US" i="1" spc="-1" dirty="0" smtClean="0">
                <a:latin typeface="Arial"/>
              </a:rPr>
              <a:t>in situ </a:t>
            </a:r>
            <a:r>
              <a:rPr lang="en-US" spc="-1" dirty="0" smtClean="0">
                <a:latin typeface="Arial"/>
              </a:rPr>
              <a:t>data for model calibration and validation. </a:t>
            </a:r>
            <a:endParaRPr lang="en-US" sz="1800" b="0" strike="noStrike" spc="-1" dirty="0">
              <a:latin typeface="Arial"/>
            </a:endParaRPr>
          </a:p>
        </p:txBody>
      </p:sp>
    </p:spTree>
    <p:extLst>
      <p:ext uri="{BB962C8B-B14F-4D97-AF65-F5344CB8AC3E}">
        <p14:creationId xmlns:p14="http://schemas.microsoft.com/office/powerpoint/2010/main" val="264291810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dirty="0" smtClean="0">
                <a:solidFill>
                  <a:srgbClr val="000000"/>
                </a:solidFill>
                <a:latin typeface="Calibri Light"/>
                <a:ea typeface="DejaVu Sans"/>
              </a:rPr>
              <a:t>Thank you</a:t>
            </a:r>
            <a:endParaRPr lang="en-US" sz="6000" b="0" strike="noStrike" spc="-1" dirty="0">
              <a:latin typeface="Arial"/>
            </a:endParaRPr>
          </a:p>
        </p:txBody>
      </p:sp>
      <p:sp>
        <p:nvSpPr>
          <p:cNvPr id="342"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
        <p:nvSpPr>
          <p:cNvPr id="343" name="CustomShape 3"/>
          <p:cNvSpPr/>
          <p:nvPr/>
        </p:nvSpPr>
        <p:spPr>
          <a:xfrm>
            <a:off x="4038480" y="6356520"/>
            <a:ext cx="41126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0" strike="noStrike" spc="-1">
                <a:solidFill>
                  <a:srgbClr val="8B8B8B"/>
                </a:solidFill>
                <a:latin typeface="Calibri"/>
                <a:ea typeface="DejaVu Sans"/>
              </a:rPr>
              <a:t>World Bank – Charcoal in Haiti</a:t>
            </a:r>
            <a:endParaRPr lang="en-US" sz="1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831960" y="1709640"/>
            <a:ext cx="10513440" cy="285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90000"/>
              </a:lnSpc>
            </a:pPr>
            <a:r>
              <a:rPr lang="en-US" sz="6000" b="0" strike="noStrike" spc="-1">
                <a:solidFill>
                  <a:srgbClr val="000000"/>
                </a:solidFill>
                <a:latin typeface="Calibri Light"/>
                <a:ea typeface="DejaVu Sans"/>
              </a:rPr>
              <a:t>Extra Slides</a:t>
            </a:r>
            <a:endParaRPr lang="en-US" sz="6000" b="0" strike="noStrike" spc="-1">
              <a:latin typeface="Arial"/>
            </a:endParaRPr>
          </a:p>
        </p:txBody>
      </p:sp>
      <p:sp>
        <p:nvSpPr>
          <p:cNvPr id="342" name="CustomShape 2"/>
          <p:cNvSpPr/>
          <p:nvPr/>
        </p:nvSpPr>
        <p:spPr>
          <a:xfrm>
            <a:off x="831960" y="4589640"/>
            <a:ext cx="10513440" cy="1497960"/>
          </a:xfrm>
          <a:prstGeom prst="rect">
            <a:avLst/>
          </a:prstGeom>
          <a:noFill/>
          <a:ln>
            <a:noFill/>
          </a:ln>
        </p:spPr>
        <p:style>
          <a:lnRef idx="0">
            <a:scrgbClr r="0" g="0" b="0"/>
          </a:lnRef>
          <a:fillRef idx="0">
            <a:scrgbClr r="0" g="0" b="0"/>
          </a:fillRef>
          <a:effectRef idx="0">
            <a:scrgbClr r="0" g="0" b="0"/>
          </a:effectRef>
          <a:fontRef idx="minor"/>
        </p:style>
      </p:sp>
      <p:sp>
        <p:nvSpPr>
          <p:cNvPr id="343" name="CustomShape 3"/>
          <p:cNvSpPr/>
          <p:nvPr/>
        </p:nvSpPr>
        <p:spPr>
          <a:xfrm>
            <a:off x="4038480" y="6356520"/>
            <a:ext cx="41126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200" b="0" strike="noStrike" spc="-1">
                <a:solidFill>
                  <a:srgbClr val="8B8B8B"/>
                </a:solidFill>
                <a:latin typeface="Calibri"/>
                <a:ea typeface="DejaVu Sans"/>
              </a:rPr>
              <a:t>World Bank – Charcoal in Haiti</a:t>
            </a:r>
            <a:endParaRPr lang="en-US" sz="1200" b="0" strike="noStrike" spc="-1">
              <a:latin typeface="Arial"/>
            </a:endParaRPr>
          </a:p>
        </p:txBody>
      </p:sp>
    </p:spTree>
    <p:extLst>
      <p:ext uri="{BB962C8B-B14F-4D97-AF65-F5344CB8AC3E}">
        <p14:creationId xmlns:p14="http://schemas.microsoft.com/office/powerpoint/2010/main" val="139257617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Picture 343"/>
          <p:cNvPicPr/>
          <p:nvPr/>
        </p:nvPicPr>
        <p:blipFill>
          <a:blip r:embed="rId2"/>
          <a:stretch/>
        </p:blipFill>
        <p:spPr>
          <a:xfrm>
            <a:off x="5099760" y="1392840"/>
            <a:ext cx="7080120" cy="5006160"/>
          </a:xfrm>
          <a:prstGeom prst="rect">
            <a:avLst/>
          </a:prstGeom>
          <a:ln>
            <a:noFill/>
          </a:ln>
        </p:spPr>
      </p:pic>
      <p:sp>
        <p:nvSpPr>
          <p:cNvPr id="345"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346"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347"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Uncertainty</a:t>
            </a:r>
            <a:endParaRPr lang="en-US" sz="4400" b="0" strike="noStrike" spc="-1">
              <a:latin typeface="Arial"/>
            </a:endParaRPr>
          </a:p>
        </p:txBody>
      </p:sp>
      <p:sp>
        <p:nvSpPr>
          <p:cNvPr id="348" name="CustomShape 4"/>
          <p:cNvSpPr/>
          <p:nvPr/>
        </p:nvSpPr>
        <p:spPr>
          <a:xfrm>
            <a:off x="548640" y="1393560"/>
            <a:ext cx="4479120" cy="12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800" b="0" strike="noStrike" spc="-1">
                <a:solidFill>
                  <a:srgbClr val="000000"/>
                </a:solidFill>
                <a:latin typeface="Arial"/>
                <a:ea typeface="Noto Sans CJK SC"/>
              </a:rPr>
              <a:t>Standard deviation of AGB by land cover patches</a:t>
            </a:r>
            <a:endParaRPr lang="en-US" sz="1800" b="0" strike="noStrike" spc="-1">
              <a:latin typeface="Arial"/>
            </a:endParaRPr>
          </a:p>
        </p:txBody>
      </p:sp>
      <p:grpSp>
        <p:nvGrpSpPr>
          <p:cNvPr id="349" name="Group 5"/>
          <p:cNvGrpSpPr/>
          <p:nvPr/>
        </p:nvGrpSpPr>
        <p:grpSpPr>
          <a:xfrm>
            <a:off x="5477760" y="2799000"/>
            <a:ext cx="857880" cy="1097280"/>
            <a:chOff x="5477760" y="2799000"/>
            <a:chExt cx="857880" cy="1097280"/>
          </a:xfrm>
        </p:grpSpPr>
        <p:pic>
          <p:nvPicPr>
            <p:cNvPr id="350" name="Picture 349"/>
            <p:cNvPicPr/>
            <p:nvPr/>
          </p:nvPicPr>
          <p:blipFill>
            <a:blip r:embed="rId3"/>
            <a:stretch/>
          </p:blipFill>
          <p:spPr>
            <a:xfrm rot="10866600">
              <a:off x="5487480" y="2835720"/>
              <a:ext cx="151560" cy="1019160"/>
            </a:xfrm>
            <a:prstGeom prst="rect">
              <a:avLst/>
            </a:prstGeom>
            <a:ln>
              <a:noFill/>
            </a:ln>
          </p:spPr>
        </p:pic>
        <p:sp>
          <p:nvSpPr>
            <p:cNvPr id="351" name="CustomShape 6"/>
            <p:cNvSpPr/>
            <p:nvPr/>
          </p:nvSpPr>
          <p:spPr>
            <a:xfrm>
              <a:off x="5628240" y="3679200"/>
              <a:ext cx="30744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0</a:t>
              </a:r>
              <a:endParaRPr lang="en-US" sz="900" b="0" strike="noStrike" spc="-1">
                <a:latin typeface="Arial"/>
              </a:endParaRPr>
            </a:p>
          </p:txBody>
        </p:sp>
        <p:sp>
          <p:nvSpPr>
            <p:cNvPr id="352" name="CustomShape 7"/>
            <p:cNvSpPr/>
            <p:nvPr/>
          </p:nvSpPr>
          <p:spPr>
            <a:xfrm>
              <a:off x="5600520" y="3156480"/>
              <a:ext cx="30744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30</a:t>
              </a:r>
              <a:endParaRPr lang="en-US" sz="900" b="0" strike="noStrike" spc="-1">
                <a:latin typeface="Arial"/>
              </a:endParaRPr>
            </a:p>
          </p:txBody>
        </p:sp>
        <p:sp>
          <p:nvSpPr>
            <p:cNvPr id="353" name="CustomShape 8"/>
            <p:cNvSpPr/>
            <p:nvPr/>
          </p:nvSpPr>
          <p:spPr>
            <a:xfrm>
              <a:off x="5613840" y="2799000"/>
              <a:ext cx="721800" cy="21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900" b="0" strike="noStrike" spc="-1">
                  <a:solidFill>
                    <a:srgbClr val="000000"/>
                  </a:solidFill>
                  <a:latin typeface="Arial"/>
                  <a:ea typeface="DejaVu Sans"/>
                </a:rPr>
                <a:t>50 Mg/ha</a:t>
              </a:r>
              <a:endParaRPr lang="en-US" sz="900" b="0" strike="noStrike" spc="-1">
                <a:latin typeface="Arial"/>
              </a:endParaRPr>
            </a:p>
          </p:txBody>
        </p:sp>
      </p:grpSp>
      <p:pic>
        <p:nvPicPr>
          <p:cNvPr id="354" name="Picture 353"/>
          <p:cNvPicPr/>
          <p:nvPr/>
        </p:nvPicPr>
        <p:blipFill>
          <a:blip r:embed="rId4"/>
          <a:stretch/>
        </p:blipFill>
        <p:spPr>
          <a:xfrm>
            <a:off x="182880" y="2926080"/>
            <a:ext cx="4884480" cy="3453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icture 358"/>
          <p:cNvPicPr/>
          <p:nvPr/>
        </p:nvPicPr>
        <p:blipFill>
          <a:blip r:embed="rId2"/>
          <a:stretch/>
        </p:blipFill>
        <p:spPr>
          <a:xfrm>
            <a:off x="720" y="0"/>
            <a:ext cx="9143280" cy="6857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356"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357"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Field work</a:t>
            </a:r>
            <a:endParaRPr lang="en-US" sz="4400" b="0" strike="noStrike" spc="-1">
              <a:latin typeface="Arial"/>
            </a:endParaRPr>
          </a:p>
        </p:txBody>
      </p:sp>
      <p:pic>
        <p:nvPicPr>
          <p:cNvPr id="358" name="Picture 357"/>
          <p:cNvPicPr/>
          <p:nvPr/>
        </p:nvPicPr>
        <p:blipFill>
          <a:blip r:embed="rId2"/>
          <a:stretch/>
        </p:blipFill>
        <p:spPr>
          <a:xfrm>
            <a:off x="0" y="1280160"/>
            <a:ext cx="8321040" cy="6429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76"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77"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dirty="0">
                <a:solidFill>
                  <a:srgbClr val="000000"/>
                </a:solidFill>
                <a:latin typeface="Calibri Light"/>
                <a:ea typeface="DejaVu Sans"/>
              </a:rPr>
              <a:t>Biomass mapping</a:t>
            </a:r>
            <a:endParaRPr lang="en-US" sz="4400" b="0" strike="noStrike" spc="-1" dirty="0">
              <a:latin typeface="Arial"/>
            </a:endParaRPr>
          </a:p>
        </p:txBody>
      </p:sp>
      <p:pic>
        <p:nvPicPr>
          <p:cNvPr id="178" name="Picture 177"/>
          <p:cNvPicPr/>
          <p:nvPr/>
        </p:nvPicPr>
        <p:blipFill>
          <a:blip r:embed="rId3"/>
          <a:stretch/>
        </p:blipFill>
        <p:spPr>
          <a:xfrm>
            <a:off x="165312" y="2715532"/>
            <a:ext cx="11721628" cy="3761588"/>
          </a:xfrm>
          <a:prstGeom prst="rect">
            <a:avLst/>
          </a:prstGeom>
          <a:ln>
            <a:noFill/>
          </a:ln>
        </p:spPr>
      </p:pic>
      <p:sp>
        <p:nvSpPr>
          <p:cNvPr id="179" name="CustomShape 4"/>
          <p:cNvSpPr/>
          <p:nvPr/>
        </p:nvSpPr>
        <p:spPr>
          <a:xfrm>
            <a:off x="548640" y="1371600"/>
            <a:ext cx="1069704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0" strike="noStrike" spc="-1" dirty="0">
                <a:solidFill>
                  <a:srgbClr val="000000"/>
                </a:solidFill>
                <a:latin typeface="Arial"/>
                <a:ea typeface="DejaVu Sans"/>
              </a:rPr>
              <a:t>We map above-ground biomass (AGB) by calibrating backscatter imagery to field measurements</a:t>
            </a:r>
            <a:r>
              <a:rPr lang="en-US" sz="1800" b="0" strike="noStrike" spc="-1" dirty="0" smtClean="0">
                <a:solidFill>
                  <a:srgbClr val="000000"/>
                </a:solidFill>
                <a:latin typeface="Arial"/>
                <a:ea typeface="DejaVu Sans"/>
              </a:rPr>
              <a:t>.</a:t>
            </a:r>
            <a:endParaRPr lang="en-US" sz="1800" b="0" strike="noStrike" spc="-1" dirty="0">
              <a:latin typeface="Arial"/>
            </a:endParaRPr>
          </a:p>
        </p:txBody>
      </p:sp>
      <p:sp>
        <p:nvSpPr>
          <p:cNvPr id="2" name="TextBox 1"/>
          <p:cNvSpPr txBox="1"/>
          <p:nvPr/>
        </p:nvSpPr>
        <p:spPr>
          <a:xfrm>
            <a:off x="1068172" y="1972008"/>
            <a:ext cx="1851499" cy="923330"/>
          </a:xfrm>
          <a:prstGeom prst="rect">
            <a:avLst/>
          </a:prstGeom>
          <a:noFill/>
        </p:spPr>
        <p:txBody>
          <a:bodyPr wrap="square" rtlCol="0">
            <a:spAutoFit/>
          </a:bodyPr>
          <a:lstStyle/>
          <a:p>
            <a:pPr marL="342900" indent="-342900">
              <a:buFont typeface="+mj-lt"/>
              <a:buAutoNum type="arabicPeriod"/>
            </a:pPr>
            <a:r>
              <a:rPr lang="en-US" dirty="0" smtClean="0"/>
              <a:t>Ground data from field surveys</a:t>
            </a:r>
            <a:endParaRPr lang="en-US" dirty="0"/>
          </a:p>
        </p:txBody>
      </p:sp>
      <p:sp>
        <p:nvSpPr>
          <p:cNvPr id="8" name="TextBox 7"/>
          <p:cNvSpPr txBox="1"/>
          <p:nvPr/>
        </p:nvSpPr>
        <p:spPr>
          <a:xfrm>
            <a:off x="4057445" y="1972008"/>
            <a:ext cx="1851499" cy="646331"/>
          </a:xfrm>
          <a:prstGeom prst="rect">
            <a:avLst/>
          </a:prstGeom>
          <a:noFill/>
        </p:spPr>
        <p:txBody>
          <a:bodyPr wrap="square" rtlCol="0">
            <a:spAutoFit/>
          </a:bodyPr>
          <a:lstStyle/>
          <a:p>
            <a:pPr marL="344488" indent="-344488"/>
            <a:r>
              <a:rPr lang="en-US" dirty="0" smtClean="0"/>
              <a:t>2.  Calibrate backscatter </a:t>
            </a:r>
            <a:endParaRPr lang="en-US" dirty="0"/>
          </a:p>
        </p:txBody>
      </p:sp>
      <p:sp>
        <p:nvSpPr>
          <p:cNvPr id="9" name="TextBox 8"/>
          <p:cNvSpPr txBox="1"/>
          <p:nvPr/>
        </p:nvSpPr>
        <p:spPr>
          <a:xfrm>
            <a:off x="6951490" y="1972008"/>
            <a:ext cx="1851499" cy="923330"/>
          </a:xfrm>
          <a:prstGeom prst="rect">
            <a:avLst/>
          </a:prstGeom>
          <a:noFill/>
        </p:spPr>
        <p:txBody>
          <a:bodyPr wrap="square" rtlCol="0">
            <a:spAutoFit/>
          </a:bodyPr>
          <a:lstStyle/>
          <a:p>
            <a:pPr marL="284163" indent="-284163"/>
            <a:r>
              <a:rPr lang="en-US" dirty="0" smtClean="0"/>
              <a:t>3.  Apply model to produce AGB map</a:t>
            </a:r>
            <a:endParaRPr lang="en-US" dirty="0"/>
          </a:p>
        </p:txBody>
      </p:sp>
      <p:sp>
        <p:nvSpPr>
          <p:cNvPr id="10" name="TextBox 9"/>
          <p:cNvSpPr txBox="1"/>
          <p:nvPr/>
        </p:nvSpPr>
        <p:spPr>
          <a:xfrm>
            <a:off x="9762461" y="1972008"/>
            <a:ext cx="1851499" cy="369332"/>
          </a:xfrm>
          <a:prstGeom prst="rect">
            <a:avLst/>
          </a:prstGeom>
          <a:noFill/>
        </p:spPr>
        <p:txBody>
          <a:bodyPr wrap="square" rtlCol="0">
            <a:spAutoFit/>
          </a:bodyPr>
          <a:lstStyle/>
          <a:p>
            <a:r>
              <a:rPr lang="en-US" dirty="0"/>
              <a:t>4</a:t>
            </a:r>
            <a:r>
              <a:rPr lang="en-US" dirty="0" smtClean="0"/>
              <a:t>. Validate map</a:t>
            </a:r>
            <a:endParaRPr lang="en-US" dirty="0"/>
          </a:p>
        </p:txBody>
      </p:sp>
      <p:sp>
        <p:nvSpPr>
          <p:cNvPr id="3" name="Right Arrow 2"/>
          <p:cNvSpPr/>
          <p:nvPr/>
        </p:nvSpPr>
        <p:spPr>
          <a:xfrm>
            <a:off x="3208495" y="2130504"/>
            <a:ext cx="605298" cy="291014"/>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090669" y="2130504"/>
            <a:ext cx="605298" cy="291014"/>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8972843" y="2130504"/>
            <a:ext cx="605298" cy="291014"/>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81"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82"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Field surveys</a:t>
            </a:r>
            <a:endParaRPr lang="en-US" sz="4400" b="0" strike="noStrike" spc="-1">
              <a:latin typeface="Arial"/>
            </a:endParaRPr>
          </a:p>
        </p:txBody>
      </p:sp>
      <p:pic>
        <p:nvPicPr>
          <p:cNvPr id="183" name="Picture 182"/>
          <p:cNvPicPr/>
          <p:nvPr/>
        </p:nvPicPr>
        <p:blipFill>
          <a:blip r:embed="rId3"/>
          <a:stretch/>
        </p:blipFill>
        <p:spPr>
          <a:xfrm>
            <a:off x="5303520" y="1371600"/>
            <a:ext cx="6856560" cy="4844160"/>
          </a:xfrm>
          <a:prstGeom prst="rect">
            <a:avLst/>
          </a:prstGeom>
          <a:ln>
            <a:noFill/>
          </a:ln>
        </p:spPr>
      </p:pic>
      <p:sp>
        <p:nvSpPr>
          <p:cNvPr id="184" name="CustomShape 4"/>
          <p:cNvSpPr/>
          <p:nvPr/>
        </p:nvSpPr>
        <p:spPr>
          <a:xfrm>
            <a:off x="640080" y="1463040"/>
            <a:ext cx="7679520" cy="100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36 plots with a range of vegetation composition.</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Measured tree diameter, height, and species</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Plot areas from 0.3–2.5 ha.</a:t>
            </a:r>
            <a:endParaRPr lang="en-US" sz="1800" b="0" strike="noStrike" spc="-1">
              <a:latin typeface="Arial"/>
            </a:endParaRPr>
          </a:p>
        </p:txBody>
      </p:sp>
      <p:pic>
        <p:nvPicPr>
          <p:cNvPr id="10" name="Picture 9"/>
          <p:cNvPicPr/>
          <p:nvPr/>
        </p:nvPicPr>
        <p:blipFill>
          <a:blip r:embed="rId4"/>
          <a:stretch/>
        </p:blipFill>
        <p:spPr>
          <a:xfrm>
            <a:off x="1164287" y="3550146"/>
            <a:ext cx="5174701" cy="2910142"/>
          </a:xfrm>
          <a:prstGeom prst="rect">
            <a:avLst/>
          </a:prstGeom>
          <a:ln w="19050" cmpd="sng">
            <a:solidFill>
              <a:srgbClr val="FFFFFF"/>
            </a:solidFill>
          </a:ln>
        </p:spPr>
      </p:pic>
      <p:pic>
        <p:nvPicPr>
          <p:cNvPr id="11" name="Picture 10"/>
          <p:cNvPicPr/>
          <p:nvPr/>
        </p:nvPicPr>
        <p:blipFill rotWithShape="1">
          <a:blip r:embed="rId5"/>
          <a:srcRect l="57362" t="1535" r="1831" b="61728"/>
          <a:stretch/>
        </p:blipFill>
        <p:spPr>
          <a:xfrm>
            <a:off x="166161" y="2643051"/>
            <a:ext cx="3008878" cy="2093154"/>
          </a:xfrm>
          <a:prstGeom prst="rect">
            <a:avLst/>
          </a:prstGeom>
          <a:ln w="19050" cmpd="sng">
            <a:solidFill>
              <a:srgbClr val="FFFFFF"/>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81"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82"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Field surveys</a:t>
            </a:r>
            <a:endParaRPr lang="en-US" sz="4400" b="0" strike="noStrike" spc="-1">
              <a:latin typeface="Arial"/>
            </a:endParaRPr>
          </a:p>
        </p:txBody>
      </p:sp>
      <p:pic>
        <p:nvPicPr>
          <p:cNvPr id="183" name="Picture 182"/>
          <p:cNvPicPr/>
          <p:nvPr/>
        </p:nvPicPr>
        <p:blipFill>
          <a:blip r:embed="rId3"/>
          <a:stretch/>
        </p:blipFill>
        <p:spPr>
          <a:xfrm>
            <a:off x="5303520" y="1371600"/>
            <a:ext cx="6856560" cy="4844160"/>
          </a:xfrm>
          <a:prstGeom prst="rect">
            <a:avLst/>
          </a:prstGeom>
          <a:ln>
            <a:noFill/>
          </a:ln>
        </p:spPr>
      </p:pic>
      <p:sp>
        <p:nvSpPr>
          <p:cNvPr id="184" name="CustomShape 4"/>
          <p:cNvSpPr/>
          <p:nvPr/>
        </p:nvSpPr>
        <p:spPr>
          <a:xfrm>
            <a:off x="640080" y="1463040"/>
            <a:ext cx="7679520" cy="100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36 plots with a range of vegetation composition.</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Measured tree diameter, height, and species</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Plot areas from 0.3–2.5 ha.</a:t>
            </a:r>
            <a:endParaRPr lang="en-US" sz="1800" b="0" strike="noStrike" spc="-1">
              <a:latin typeface="Arial"/>
            </a:endParaRPr>
          </a:p>
        </p:txBody>
      </p:sp>
      <p:pic>
        <p:nvPicPr>
          <p:cNvPr id="185" name="Picture 184"/>
          <p:cNvPicPr/>
          <p:nvPr/>
        </p:nvPicPr>
        <p:blipFill rotWithShape="1">
          <a:blip r:embed="rId4"/>
          <a:srcRect r="60492"/>
          <a:stretch/>
        </p:blipFill>
        <p:spPr>
          <a:xfrm>
            <a:off x="599378" y="2730510"/>
            <a:ext cx="1607061" cy="3592080"/>
          </a:xfrm>
          <a:prstGeom prst="rect">
            <a:avLst/>
          </a:prstGeom>
          <a:ln>
            <a:noFill/>
          </a:ln>
        </p:spPr>
      </p:pic>
      <p:pic>
        <p:nvPicPr>
          <p:cNvPr id="186" name="Picture 185"/>
          <p:cNvPicPr/>
          <p:nvPr/>
        </p:nvPicPr>
        <p:blipFill>
          <a:blip r:embed="rId5"/>
          <a:stretch/>
        </p:blipFill>
        <p:spPr>
          <a:xfrm>
            <a:off x="2438361" y="3695092"/>
            <a:ext cx="2356547" cy="2366354"/>
          </a:xfrm>
          <a:prstGeom prst="rect">
            <a:avLst/>
          </a:prstGeom>
          <a:ln>
            <a:noFill/>
          </a:ln>
        </p:spPr>
      </p:pic>
    </p:spTree>
    <p:extLst>
      <p:ext uri="{BB962C8B-B14F-4D97-AF65-F5344CB8AC3E}">
        <p14:creationId xmlns:p14="http://schemas.microsoft.com/office/powerpoint/2010/main" val="15747422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88"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89"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Noto Sans CJK SC"/>
              </a:rPr>
              <a:t>Field </a:t>
            </a:r>
            <a:r>
              <a:rPr lang="en-US" sz="4400" b="1" strike="noStrike" spc="-1">
                <a:solidFill>
                  <a:srgbClr val="000000"/>
                </a:solidFill>
                <a:latin typeface="Calibri Light"/>
                <a:ea typeface="DejaVu Sans"/>
              </a:rPr>
              <a:t>surveys</a:t>
            </a:r>
            <a:endParaRPr lang="en-US" sz="4400" b="0" strike="noStrike" spc="-1">
              <a:latin typeface="Arial"/>
            </a:endParaRPr>
          </a:p>
        </p:txBody>
      </p:sp>
      <p:pic>
        <p:nvPicPr>
          <p:cNvPr id="190" name="Picture 189"/>
          <p:cNvPicPr/>
          <p:nvPr/>
        </p:nvPicPr>
        <p:blipFill>
          <a:blip r:embed="rId3"/>
          <a:stretch/>
        </p:blipFill>
        <p:spPr>
          <a:xfrm>
            <a:off x="5212080" y="1371600"/>
            <a:ext cx="6978600" cy="4935960"/>
          </a:xfrm>
          <a:prstGeom prst="rect">
            <a:avLst/>
          </a:prstGeom>
          <a:ln>
            <a:noFill/>
          </a:ln>
        </p:spPr>
      </p:pic>
      <p:sp>
        <p:nvSpPr>
          <p:cNvPr id="191" name="CustomShape 4"/>
          <p:cNvSpPr/>
          <p:nvPr/>
        </p:nvSpPr>
        <p:spPr>
          <a:xfrm>
            <a:off x="640080" y="1463040"/>
            <a:ext cx="7679520" cy="100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36 plots with a range of vegetation composition.</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Measured tree diameter, height, and species.</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Plot areas from 0.3–2.5 ha.</a:t>
            </a:r>
            <a:endParaRPr lang="en-US" sz="1800" b="0" strike="noStrike" spc="-1">
              <a:latin typeface="Arial"/>
            </a:endParaRPr>
          </a:p>
        </p:txBody>
      </p:sp>
      <p:pic>
        <p:nvPicPr>
          <p:cNvPr id="192" name="Picture 191"/>
          <p:cNvPicPr/>
          <p:nvPr/>
        </p:nvPicPr>
        <p:blipFill>
          <a:blip r:embed="rId4"/>
          <a:stretch/>
        </p:blipFill>
        <p:spPr>
          <a:xfrm>
            <a:off x="91440" y="2747520"/>
            <a:ext cx="5851080" cy="1593720"/>
          </a:xfrm>
          <a:prstGeom prst="rect">
            <a:avLst/>
          </a:prstGeom>
          <a:ln>
            <a:noFill/>
          </a:ln>
        </p:spPr>
      </p:pic>
      <p:pic>
        <p:nvPicPr>
          <p:cNvPr id="193" name="Picture 192"/>
          <p:cNvPicPr/>
          <p:nvPr/>
        </p:nvPicPr>
        <p:blipFill>
          <a:blip r:embed="rId5"/>
          <a:stretch/>
        </p:blipFill>
        <p:spPr>
          <a:xfrm>
            <a:off x="138240" y="4358880"/>
            <a:ext cx="5072760" cy="1636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88"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89"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Noto Sans CJK SC"/>
              </a:rPr>
              <a:t>Field </a:t>
            </a:r>
            <a:r>
              <a:rPr lang="en-US" sz="4400" b="1" strike="noStrike" spc="-1">
                <a:solidFill>
                  <a:srgbClr val="000000"/>
                </a:solidFill>
                <a:latin typeface="Calibri Light"/>
                <a:ea typeface="DejaVu Sans"/>
              </a:rPr>
              <a:t>surveys</a:t>
            </a:r>
            <a:endParaRPr lang="en-US" sz="4400" b="0" strike="noStrike" spc="-1">
              <a:latin typeface="Arial"/>
            </a:endParaRPr>
          </a:p>
        </p:txBody>
      </p:sp>
      <p:sp>
        <p:nvSpPr>
          <p:cNvPr id="191" name="CustomShape 4"/>
          <p:cNvSpPr/>
          <p:nvPr/>
        </p:nvSpPr>
        <p:spPr>
          <a:xfrm>
            <a:off x="640080" y="1463040"/>
            <a:ext cx="7679520" cy="100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36 plots with a range of vegetation composition.</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Measured tree diameter, height, and species.</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Plot areas from 0.3–2.5 ha.</a:t>
            </a:r>
            <a:endParaRPr lang="en-US" sz="1800" b="0" strike="noStrike" spc="-1">
              <a:latin typeface="Arial"/>
            </a:endParaRPr>
          </a:p>
        </p:txBody>
      </p:sp>
      <p:pic>
        <p:nvPicPr>
          <p:cNvPr id="192" name="Picture 191"/>
          <p:cNvPicPr/>
          <p:nvPr/>
        </p:nvPicPr>
        <p:blipFill>
          <a:blip r:embed="rId3"/>
          <a:stretch/>
        </p:blipFill>
        <p:spPr>
          <a:xfrm>
            <a:off x="91440" y="2747520"/>
            <a:ext cx="5851080" cy="1593720"/>
          </a:xfrm>
          <a:prstGeom prst="rect">
            <a:avLst/>
          </a:prstGeom>
          <a:ln>
            <a:noFill/>
          </a:ln>
        </p:spPr>
      </p:pic>
      <p:pic>
        <p:nvPicPr>
          <p:cNvPr id="193" name="Picture 192"/>
          <p:cNvPicPr/>
          <p:nvPr/>
        </p:nvPicPr>
        <p:blipFill>
          <a:blip r:embed="rId4"/>
          <a:stretch/>
        </p:blipFill>
        <p:spPr>
          <a:xfrm>
            <a:off x="138240" y="4358880"/>
            <a:ext cx="5072760" cy="1636200"/>
          </a:xfrm>
          <a:prstGeom prst="rect">
            <a:avLst/>
          </a:prstGeom>
          <a:ln>
            <a:noFill/>
          </a:ln>
        </p:spPr>
      </p:pic>
      <p:pic>
        <p:nvPicPr>
          <p:cNvPr id="4" name="Picture 3"/>
          <p:cNvPicPr>
            <a:picLocks noChangeAspect="1"/>
          </p:cNvPicPr>
          <p:nvPr/>
        </p:nvPicPr>
        <p:blipFill rotWithShape="1">
          <a:blip r:embed="rId5"/>
          <a:srcRect t="5247" b="15015"/>
          <a:stretch/>
        </p:blipFill>
        <p:spPr>
          <a:xfrm>
            <a:off x="6503981" y="831290"/>
            <a:ext cx="5640543" cy="5996840"/>
          </a:xfrm>
          <a:prstGeom prst="rect">
            <a:avLst/>
          </a:prstGeom>
        </p:spPr>
      </p:pic>
    </p:spTree>
    <p:extLst>
      <p:ext uri="{BB962C8B-B14F-4D97-AF65-F5344CB8AC3E}">
        <p14:creationId xmlns:p14="http://schemas.microsoft.com/office/powerpoint/2010/main" val="197048734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sp>
      <p:sp>
        <p:nvSpPr>
          <p:cNvPr id="195"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196" name="CustomShape 3"/>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Calculating plot biomass</a:t>
            </a:r>
            <a:endParaRPr lang="en-US" sz="4400" b="0" strike="noStrike" spc="-1">
              <a:latin typeface="Arial"/>
            </a:endParaRPr>
          </a:p>
        </p:txBody>
      </p:sp>
      <p:sp>
        <p:nvSpPr>
          <p:cNvPr id="197" name="CustomShape 4"/>
          <p:cNvSpPr/>
          <p:nvPr/>
        </p:nvSpPr>
        <p:spPr>
          <a:xfrm>
            <a:off x="640080" y="1463040"/>
            <a:ext cx="6582240" cy="34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3"/>
              </a:spcBef>
              <a:spcAft>
                <a:spcPts val="283"/>
              </a:spcAft>
            </a:pPr>
            <a:r>
              <a:rPr lang="en-US" sz="1800" b="0" strike="noStrike" spc="-1">
                <a:solidFill>
                  <a:srgbClr val="000000"/>
                </a:solidFill>
                <a:latin typeface="Arial"/>
                <a:ea typeface="Noto Sans CJK SC"/>
              </a:rPr>
              <a:t>Pan-tropical allometric equation from Chave et al. (2014; Eq. 4)</a:t>
            </a:r>
            <a:endParaRPr lang="en-US" sz="1800" b="0" strike="noStrike" spc="-1">
              <a:latin typeface="Arial"/>
            </a:endParaRPr>
          </a:p>
        </p:txBody>
      </p:sp>
      <p:sp>
        <p:nvSpPr>
          <p:cNvPr id="198" name="CustomShape 5"/>
          <p:cNvSpPr/>
          <p:nvPr/>
        </p:nvSpPr>
        <p:spPr>
          <a:xfrm>
            <a:off x="640080" y="2777580"/>
            <a:ext cx="5759280" cy="176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1" strike="noStrike" spc="-1" dirty="0">
                <a:solidFill>
                  <a:srgbClr val="000000"/>
                </a:solidFill>
                <a:latin typeface="Arial"/>
                <a:ea typeface="Noto Sans CJK SC"/>
              </a:rPr>
              <a:t>Diameter at breast height (DBH)</a:t>
            </a:r>
            <a:r>
              <a:rPr lang="en-US" sz="1800" b="0" strike="noStrike" spc="-1" dirty="0">
                <a:solidFill>
                  <a:srgbClr val="000000"/>
                </a:solidFill>
                <a:latin typeface="Arial"/>
                <a:ea typeface="Noto Sans CJK SC"/>
              </a:rPr>
              <a:t> – measured for every stem at 1.3 m from ground</a:t>
            </a:r>
            <a:endParaRPr lang="en-US" sz="1800" b="0" strike="noStrike" spc="-1" dirty="0">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1" strike="noStrike" spc="-1" dirty="0">
                <a:solidFill>
                  <a:srgbClr val="000000"/>
                </a:solidFill>
                <a:latin typeface="Arial"/>
                <a:ea typeface="Noto Sans CJK SC"/>
              </a:rPr>
              <a:t>Height</a:t>
            </a:r>
            <a:r>
              <a:rPr lang="en-US" sz="1800" b="0" strike="noStrike" spc="-1" dirty="0">
                <a:solidFill>
                  <a:srgbClr val="000000"/>
                </a:solidFill>
                <a:latin typeface="Arial"/>
                <a:ea typeface="Noto Sans CJK SC"/>
              </a:rPr>
              <a:t> – interpolated from local DBH-height relationship for 65% of observations</a:t>
            </a:r>
            <a:endParaRPr lang="en-US" sz="1800" b="0" strike="noStrike" spc="-1" dirty="0">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1" strike="noStrike" spc="-1" dirty="0">
                <a:solidFill>
                  <a:srgbClr val="000000"/>
                </a:solidFill>
                <a:latin typeface="Arial"/>
                <a:ea typeface="Noto Sans CJK SC"/>
              </a:rPr>
              <a:t>Wood density</a:t>
            </a:r>
            <a:r>
              <a:rPr lang="en-US" sz="1800" b="0" strike="noStrike" spc="-1" dirty="0">
                <a:solidFill>
                  <a:srgbClr val="000000"/>
                </a:solidFill>
                <a:latin typeface="Arial"/>
                <a:ea typeface="Noto Sans CJK SC"/>
              </a:rPr>
              <a:t> – species wood density from literature</a:t>
            </a:r>
            <a:endParaRPr lang="en-US" sz="1800" b="0" strike="noStrike" spc="-1" dirty="0">
              <a:latin typeface="Arial"/>
            </a:endParaRPr>
          </a:p>
        </p:txBody>
      </p:sp>
      <p:pic>
        <p:nvPicPr>
          <p:cNvPr id="199" name="Picture 198"/>
          <p:cNvPicPr/>
          <p:nvPr/>
        </p:nvPicPr>
        <p:blipFill>
          <a:blip r:embed="rId3"/>
          <a:stretch/>
        </p:blipFill>
        <p:spPr>
          <a:xfrm>
            <a:off x="6675120" y="2834640"/>
            <a:ext cx="4970880" cy="2270880"/>
          </a:xfrm>
          <a:prstGeom prst="rect">
            <a:avLst/>
          </a:prstGeom>
          <a:ln>
            <a:noFill/>
          </a:ln>
        </p:spPr>
      </p:pic>
      <p:pic>
        <p:nvPicPr>
          <p:cNvPr id="200" name="Picture 199"/>
          <p:cNvPicPr/>
          <p:nvPr/>
        </p:nvPicPr>
        <p:blipFill>
          <a:blip r:embed="rId4"/>
          <a:stretch/>
        </p:blipFill>
        <p:spPr>
          <a:xfrm>
            <a:off x="1425240" y="2059559"/>
            <a:ext cx="6068156" cy="409439"/>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575640" y="368280"/>
            <a:ext cx="11038320" cy="70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1" strike="noStrike" spc="-1">
                <a:solidFill>
                  <a:srgbClr val="000000"/>
                </a:solidFill>
                <a:latin typeface="Calibri Light"/>
                <a:ea typeface="DejaVu Sans"/>
              </a:rPr>
              <a:t>AGB reference values</a:t>
            </a:r>
            <a:endParaRPr lang="en-US" sz="4400" b="0" strike="noStrike" spc="-1">
              <a:latin typeface="Arial"/>
            </a:endParaRPr>
          </a:p>
        </p:txBody>
      </p:sp>
      <p:sp>
        <p:nvSpPr>
          <p:cNvPr id="254" name="CustomShape 2"/>
          <p:cNvSpPr/>
          <p:nvPr/>
        </p:nvSpPr>
        <p:spPr>
          <a:xfrm>
            <a:off x="3386520" y="6477120"/>
            <a:ext cx="48859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1100" b="0" strike="noStrike" spc="-1">
                <a:solidFill>
                  <a:srgbClr val="8B98A5"/>
                </a:solidFill>
                <a:latin typeface="Calibri"/>
                <a:ea typeface="DejaVu Sans"/>
              </a:rPr>
              <a:t>World Bank – Charcoal in Haiti</a:t>
            </a:r>
            <a:endParaRPr lang="en-US" sz="1100" b="0" strike="noStrike" spc="-1">
              <a:latin typeface="Arial"/>
            </a:endParaRPr>
          </a:p>
        </p:txBody>
      </p:sp>
      <p:sp>
        <p:nvSpPr>
          <p:cNvPr id="255" name="CustomShape 3"/>
          <p:cNvSpPr/>
          <p:nvPr/>
        </p:nvSpPr>
        <p:spPr>
          <a:xfrm>
            <a:off x="548640" y="1393920"/>
            <a:ext cx="5852160" cy="125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This plot in Campeche has about </a:t>
            </a:r>
            <a:r>
              <a:rPr lang="en-US" sz="1800" b="1" strike="noStrike" spc="-1">
                <a:solidFill>
                  <a:srgbClr val="000000"/>
                </a:solidFill>
                <a:latin typeface="Arial"/>
                <a:ea typeface="Noto Sans CJK SC"/>
              </a:rPr>
              <a:t>100 Mg/ha</a:t>
            </a:r>
            <a:r>
              <a:rPr lang="en-US" sz="1800" b="0" strike="noStrike" spc="-1">
                <a:solidFill>
                  <a:srgbClr val="000000"/>
                </a:solidFill>
                <a:latin typeface="Arial"/>
                <a:ea typeface="Noto Sans CJK SC"/>
              </a:rPr>
              <a:t> AGB.</a:t>
            </a:r>
            <a:endParaRPr lang="en-US" sz="1800" b="0" strike="noStrike" spc="-1">
              <a:latin typeface="Arial"/>
            </a:endParaRPr>
          </a:p>
          <a:p>
            <a:pPr marL="216000" indent="-214560">
              <a:lnSpc>
                <a:spcPct val="100000"/>
              </a:lnSpc>
              <a:spcBef>
                <a:spcPts val="283"/>
              </a:spcBef>
              <a:spcAft>
                <a:spcPts val="283"/>
              </a:spcAft>
              <a:buClr>
                <a:srgbClr val="000000"/>
              </a:buClr>
              <a:buSzPct val="45000"/>
              <a:buFont typeface="Wingdings" charset="2"/>
              <a:buChar char=""/>
            </a:pPr>
            <a:r>
              <a:rPr lang="en-US" sz="1800" b="0" strike="noStrike" spc="-1">
                <a:solidFill>
                  <a:srgbClr val="000000"/>
                </a:solidFill>
                <a:latin typeface="Arial"/>
                <a:ea typeface="Noto Sans CJK SC"/>
              </a:rPr>
              <a:t>Many large trees, closely spaced.</a:t>
            </a:r>
            <a:endParaRPr lang="en-US" sz="1800" b="0" strike="noStrike" spc="-1">
              <a:latin typeface="Arial"/>
            </a:endParaRPr>
          </a:p>
        </p:txBody>
      </p:sp>
      <p:pic>
        <p:nvPicPr>
          <p:cNvPr id="256" name="Picture 255"/>
          <p:cNvPicPr/>
          <p:nvPr/>
        </p:nvPicPr>
        <p:blipFill>
          <a:blip r:embed="rId3"/>
          <a:srcRect l="36370" t="4234" r="2610" b="31733"/>
          <a:stretch/>
        </p:blipFill>
        <p:spPr>
          <a:xfrm>
            <a:off x="6492240" y="1373400"/>
            <a:ext cx="5576040" cy="3290040"/>
          </a:xfrm>
          <a:prstGeom prst="rect">
            <a:avLst/>
          </a:prstGeom>
          <a:ln>
            <a:noFill/>
          </a:ln>
        </p:spPr>
      </p:pic>
      <p:grpSp>
        <p:nvGrpSpPr>
          <p:cNvPr id="257" name="Group 4"/>
          <p:cNvGrpSpPr/>
          <p:nvPr/>
        </p:nvGrpSpPr>
        <p:grpSpPr>
          <a:xfrm>
            <a:off x="37440" y="3117600"/>
            <a:ext cx="8085240" cy="3374640"/>
            <a:chOff x="37440" y="3117600"/>
            <a:chExt cx="8085240" cy="3374640"/>
          </a:xfrm>
        </p:grpSpPr>
        <p:pic>
          <p:nvPicPr>
            <p:cNvPr id="258" name="Picture 257"/>
            <p:cNvPicPr/>
            <p:nvPr/>
          </p:nvPicPr>
          <p:blipFill>
            <a:blip r:embed="rId4"/>
            <a:stretch/>
          </p:blipFill>
          <p:spPr>
            <a:xfrm>
              <a:off x="5775480" y="3120120"/>
              <a:ext cx="2347200" cy="3372120"/>
            </a:xfrm>
            <a:prstGeom prst="rect">
              <a:avLst/>
            </a:prstGeom>
            <a:ln w="19080">
              <a:solidFill>
                <a:srgbClr val="EEEEEE"/>
              </a:solidFill>
              <a:round/>
            </a:ln>
          </p:spPr>
        </p:pic>
        <p:pic>
          <p:nvPicPr>
            <p:cNvPr id="259" name="Picture 258"/>
            <p:cNvPicPr/>
            <p:nvPr/>
          </p:nvPicPr>
          <p:blipFill>
            <a:blip r:embed="rId5"/>
            <a:stretch/>
          </p:blipFill>
          <p:spPr>
            <a:xfrm>
              <a:off x="37440" y="3120120"/>
              <a:ext cx="3364200" cy="3372120"/>
            </a:xfrm>
            <a:prstGeom prst="rect">
              <a:avLst/>
            </a:prstGeom>
            <a:ln w="19080">
              <a:solidFill>
                <a:srgbClr val="EEEEEE"/>
              </a:solidFill>
              <a:round/>
            </a:ln>
          </p:spPr>
        </p:pic>
        <p:pic>
          <p:nvPicPr>
            <p:cNvPr id="260" name="Picture 259"/>
            <p:cNvPicPr/>
            <p:nvPr/>
          </p:nvPicPr>
          <p:blipFill>
            <a:blip r:embed="rId6"/>
            <a:stretch/>
          </p:blipFill>
          <p:spPr>
            <a:xfrm>
              <a:off x="3423600" y="3117600"/>
              <a:ext cx="2349360" cy="3374640"/>
            </a:xfrm>
            <a:prstGeom prst="rect">
              <a:avLst/>
            </a:prstGeom>
            <a:ln w="19080">
              <a:solidFill>
                <a:srgbClr val="EEEEEE"/>
              </a:solidFill>
              <a:round/>
            </a:ln>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18452</TotalTime>
  <Words>3095</Words>
  <Application>Microsoft Macintosh PowerPoint</Application>
  <PresentationFormat>Custom</PresentationFormat>
  <Paragraphs>254</Paragraphs>
  <Slides>27</Slides>
  <Notes>23</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main title over two lines max</dc:title>
  <dc:subject/>
  <dc:creator>Moa Engström</dc:creator>
  <dc:description/>
  <cp:lastModifiedBy>Emily Sturdivant</cp:lastModifiedBy>
  <cp:revision>409</cp:revision>
  <cp:lastPrinted>2018-05-16T14:04:51Z</cp:lastPrinted>
  <dcterms:created xsi:type="dcterms:W3CDTF">2018-03-22T12:16:28Z</dcterms:created>
  <dcterms:modified xsi:type="dcterms:W3CDTF">2021-05-25T23:27:58Z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2</vt:i4>
  </property>
  <property fmtid="{D5CDD505-2E9C-101B-9397-08002B2CF9AE}" pid="7" name="Notes">
    <vt:i4>10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48</vt:i4>
  </property>
</Properties>
</file>